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8" r:id="rId4"/>
    <p:sldId id="262" r:id="rId5"/>
    <p:sldId id="260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46"/>
    <a:srgbClr val="4374DC"/>
    <a:srgbClr val="DA0606"/>
    <a:srgbClr val="0044D5"/>
    <a:srgbClr val="002C87"/>
    <a:srgbClr val="FFDC00"/>
    <a:srgbClr val="690B27"/>
    <a:srgbClr val="B8CBE2"/>
    <a:srgbClr val="FFD8DD"/>
    <a:srgbClr val="006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3"/>
    <p:restoredTop sz="96797"/>
  </p:normalViewPr>
  <p:slideViewPr>
    <p:cSldViewPr>
      <p:cViewPr>
        <p:scale>
          <a:sx n="115" d="100"/>
          <a:sy n="115" d="100"/>
        </p:scale>
        <p:origin x="1072" y="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E1C9A-7558-4D0A-9860-F9B1E891AB98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473E0-C786-4C71-8BD3-71778D42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73E0-C786-4C71-8BD3-71778D424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73E0-C786-4C71-8BD3-71778D424B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0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473E0-C786-4C71-8BD3-71778D424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1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grid&#10;&#10;Description automatically generated">
            <a:extLst>
              <a:ext uri="{FF2B5EF4-FFF2-40B4-BE49-F238E27FC236}">
                <a16:creationId xmlns:a16="http://schemas.microsoft.com/office/drawing/2014/main" id="{22C6EDCE-FA82-3989-5544-83F5D680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38"/>
            <a:ext cx="12192000" cy="62910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1B181D-1047-36F9-9DCE-EB5F9A741C65}"/>
              </a:ext>
            </a:extLst>
          </p:cNvPr>
          <p:cNvSpPr/>
          <p:nvPr userDrawn="1"/>
        </p:nvSpPr>
        <p:spPr>
          <a:xfrm>
            <a:off x="0" y="1524000"/>
            <a:ext cx="12192000" cy="5334000"/>
          </a:xfrm>
          <a:prstGeom prst="rect">
            <a:avLst/>
          </a:prstGeom>
          <a:gradFill>
            <a:gsLst>
              <a:gs pos="29000">
                <a:srgbClr val="001746">
                  <a:alpha val="65000"/>
                </a:srgbClr>
              </a:gs>
              <a:gs pos="0">
                <a:srgbClr val="001746">
                  <a:alpha val="0"/>
                </a:srgbClr>
              </a:gs>
              <a:gs pos="84000">
                <a:srgbClr val="00174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8C392-DB31-168C-569D-EA2BB1E9AE3B}"/>
              </a:ext>
            </a:extLst>
          </p:cNvPr>
          <p:cNvSpPr/>
          <p:nvPr userDrawn="1"/>
        </p:nvSpPr>
        <p:spPr>
          <a:xfrm rot="10800000">
            <a:off x="-1" y="9936"/>
            <a:ext cx="12200330" cy="2595245"/>
          </a:xfrm>
          <a:prstGeom prst="rect">
            <a:avLst/>
          </a:prstGeom>
          <a:gradFill>
            <a:gsLst>
              <a:gs pos="30000">
                <a:schemeClr val="bg1">
                  <a:alpha val="41100"/>
                </a:schemeClr>
              </a:gs>
              <a:gs pos="0">
                <a:schemeClr val="bg1">
                  <a:alpha val="0"/>
                </a:schemeClr>
              </a:gs>
              <a:gs pos="90000">
                <a:schemeClr val="bg1">
                  <a:alpha val="9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85EC27-64E0-830E-60EE-6584D292EB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2929" y="283775"/>
            <a:ext cx="2349500" cy="520700"/>
          </a:xfrm>
          <a:prstGeom prst="rect">
            <a:avLst/>
          </a:prstGeom>
        </p:spPr>
      </p:pic>
      <p:sp>
        <p:nvSpPr>
          <p:cNvPr id="13" name="object 14">
            <a:extLst>
              <a:ext uri="{FF2B5EF4-FFF2-40B4-BE49-F238E27FC236}">
                <a16:creationId xmlns:a16="http://schemas.microsoft.com/office/drawing/2014/main" id="{629D2777-92A9-1CCA-EE7D-89CE238C4D6F}"/>
              </a:ext>
            </a:extLst>
          </p:cNvPr>
          <p:cNvSpPr txBox="1"/>
          <p:nvPr userDrawn="1"/>
        </p:nvSpPr>
        <p:spPr>
          <a:xfrm>
            <a:off x="8991600" y="6490869"/>
            <a:ext cx="297179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Watch</a:t>
            </a:r>
            <a:r>
              <a:rPr sz="1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Hill</a:t>
            </a:r>
            <a:r>
              <a:rPr sz="1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Wireless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Solutions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Proprietary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1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Confidential</a:t>
            </a:r>
            <a:r>
              <a:rPr lang="en-US" sz="1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grid&#10;&#10;Description automatically generated">
            <a:extLst>
              <a:ext uri="{FF2B5EF4-FFF2-40B4-BE49-F238E27FC236}">
                <a16:creationId xmlns:a16="http://schemas.microsoft.com/office/drawing/2014/main" id="{22C6EDCE-FA82-3989-5544-83F5D680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38"/>
            <a:ext cx="12192000" cy="62910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08C392-DB31-168C-569D-EA2BB1E9AE3B}"/>
              </a:ext>
            </a:extLst>
          </p:cNvPr>
          <p:cNvSpPr/>
          <p:nvPr userDrawn="1"/>
        </p:nvSpPr>
        <p:spPr>
          <a:xfrm rot="10800000">
            <a:off x="-1" y="9934"/>
            <a:ext cx="12200330" cy="6838127"/>
          </a:xfrm>
          <a:prstGeom prst="rect">
            <a:avLst/>
          </a:prstGeom>
          <a:gradFill>
            <a:gsLst>
              <a:gs pos="9000">
                <a:schemeClr val="bg1"/>
              </a:gs>
              <a:gs pos="0">
                <a:schemeClr val="bg1"/>
              </a:gs>
              <a:gs pos="100000">
                <a:schemeClr val="bg1">
                  <a:alpha val="90000"/>
                </a:schemeClr>
              </a:gs>
              <a:gs pos="66000">
                <a:schemeClr val="bg1">
                  <a:alpha val="50827"/>
                </a:schemeClr>
              </a:gs>
              <a:gs pos="31000">
                <a:schemeClr val="bg1"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85EC27-64E0-830E-60EE-6584D292EB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2929" y="283775"/>
            <a:ext cx="2349500" cy="520700"/>
          </a:xfrm>
          <a:prstGeom prst="rect">
            <a:avLst/>
          </a:prstGeom>
        </p:spPr>
      </p:pic>
      <p:sp>
        <p:nvSpPr>
          <p:cNvPr id="4" name="object 14">
            <a:extLst>
              <a:ext uri="{FF2B5EF4-FFF2-40B4-BE49-F238E27FC236}">
                <a16:creationId xmlns:a16="http://schemas.microsoft.com/office/drawing/2014/main" id="{ACD17B9F-CF9C-986E-ED09-7229979F8056}"/>
              </a:ext>
            </a:extLst>
          </p:cNvPr>
          <p:cNvSpPr txBox="1"/>
          <p:nvPr userDrawn="1"/>
        </p:nvSpPr>
        <p:spPr>
          <a:xfrm>
            <a:off x="8991600" y="6490869"/>
            <a:ext cx="297179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sz="1000" dirty="0">
                <a:solidFill>
                  <a:srgbClr val="001746"/>
                </a:solidFill>
                <a:latin typeface="Calibri"/>
                <a:cs typeface="Calibri"/>
              </a:rPr>
              <a:t>Watch</a:t>
            </a:r>
            <a:r>
              <a:rPr sz="1000" spc="-50" dirty="0">
                <a:solidFill>
                  <a:srgbClr val="00174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746"/>
                </a:solidFill>
                <a:latin typeface="Calibri"/>
                <a:cs typeface="Calibri"/>
              </a:rPr>
              <a:t>Hill</a:t>
            </a:r>
            <a:r>
              <a:rPr sz="1000" spc="-35" dirty="0">
                <a:solidFill>
                  <a:srgbClr val="00174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746"/>
                </a:solidFill>
                <a:latin typeface="Calibri"/>
                <a:cs typeface="Calibri"/>
              </a:rPr>
              <a:t>Wireless</a:t>
            </a:r>
            <a:r>
              <a:rPr sz="1000" spc="-20" dirty="0">
                <a:solidFill>
                  <a:srgbClr val="00174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746"/>
                </a:solidFill>
                <a:latin typeface="Calibri"/>
                <a:cs typeface="Calibri"/>
              </a:rPr>
              <a:t>Solutions</a:t>
            </a:r>
            <a:r>
              <a:rPr sz="1000" spc="-20" dirty="0">
                <a:solidFill>
                  <a:srgbClr val="00174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746"/>
                </a:solidFill>
                <a:latin typeface="Calibri"/>
                <a:cs typeface="Calibri"/>
              </a:rPr>
              <a:t>Proprietary</a:t>
            </a:r>
            <a:r>
              <a:rPr sz="1000" spc="-25" dirty="0">
                <a:solidFill>
                  <a:srgbClr val="00174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746"/>
                </a:solidFill>
                <a:latin typeface="Calibri"/>
                <a:cs typeface="Calibri"/>
              </a:rPr>
              <a:t>and</a:t>
            </a:r>
            <a:r>
              <a:rPr sz="1000" spc="-40" dirty="0">
                <a:solidFill>
                  <a:srgbClr val="00174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1746"/>
                </a:solidFill>
                <a:latin typeface="Calibri"/>
                <a:cs typeface="Calibri"/>
              </a:rPr>
              <a:t>Confidential</a:t>
            </a:r>
            <a:r>
              <a:rPr lang="en-US" sz="1000" spc="-10" dirty="0">
                <a:solidFill>
                  <a:srgbClr val="001746"/>
                </a:solidFill>
                <a:latin typeface="Calibri"/>
                <a:cs typeface="Calibri"/>
              </a:rPr>
              <a:t> </a:t>
            </a:r>
            <a:endParaRPr sz="1000" dirty="0">
              <a:solidFill>
                <a:srgbClr val="00174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1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2852" y="850392"/>
            <a:ext cx="8752331" cy="560527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7381" y="102935"/>
            <a:ext cx="2040664" cy="45749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84380" cy="6854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788" y="-70612"/>
            <a:ext cx="7222756" cy="977341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4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BEFFB0F-3419-88BB-6363-7B4CFF8C5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6591"/>
            <a:ext cx="3385090" cy="750209"/>
          </a:xfrm>
          <a:prstGeom prst="rect">
            <a:avLst/>
          </a:prstGeom>
        </p:spPr>
      </p:pic>
      <p:pic>
        <p:nvPicPr>
          <p:cNvPr id="7" name="Picture 6" descr="A close-up of a grid&#10;&#10;Description automatically generated">
            <a:extLst>
              <a:ext uri="{FF2B5EF4-FFF2-40B4-BE49-F238E27FC236}">
                <a16:creationId xmlns:a16="http://schemas.microsoft.com/office/drawing/2014/main" id="{9F1EFA77-4AC8-A58C-4081-0CE1A381A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3009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642E7C-2EE4-E5ED-C00B-33CEF193605F}"/>
              </a:ext>
            </a:extLst>
          </p:cNvPr>
          <p:cNvSpPr/>
          <p:nvPr/>
        </p:nvSpPr>
        <p:spPr>
          <a:xfrm>
            <a:off x="0" y="1307877"/>
            <a:ext cx="12192000" cy="5550123"/>
          </a:xfrm>
          <a:prstGeom prst="rect">
            <a:avLst/>
          </a:prstGeom>
          <a:gradFill>
            <a:gsLst>
              <a:gs pos="72000">
                <a:srgbClr val="001746"/>
              </a:gs>
              <a:gs pos="0">
                <a:srgbClr val="001746">
                  <a:alpha val="0"/>
                </a:srgbClr>
              </a:gs>
              <a:gs pos="100000">
                <a:srgbClr val="00174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0" y="5117841"/>
            <a:ext cx="121919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-50" dirty="0">
                <a:solidFill>
                  <a:schemeClr val="bg1"/>
                </a:solidFill>
                <a:latin typeface="Montserrat" pitchFamily="2" charset="77"/>
                <a:cs typeface="Calibri Light"/>
              </a:rPr>
              <a:t>COMPANY</a:t>
            </a:r>
            <a:r>
              <a:rPr lang="en-US" sz="2800" spc="-175" dirty="0">
                <a:solidFill>
                  <a:schemeClr val="bg1"/>
                </a:solidFill>
                <a:latin typeface="Montserrat" pitchFamily="2" charset="77"/>
                <a:cs typeface="Calibri Light"/>
              </a:rPr>
              <a:t> </a:t>
            </a:r>
            <a:r>
              <a:rPr lang="en-US" sz="2800" spc="-10" dirty="0">
                <a:solidFill>
                  <a:schemeClr val="bg1"/>
                </a:solidFill>
                <a:latin typeface="Montserrat" pitchFamily="2" charset="77"/>
                <a:cs typeface="Calibri Light"/>
              </a:rPr>
              <a:t>OVERVIEW</a:t>
            </a:r>
            <a:endParaRPr lang="en-US" sz="2800" dirty="0">
              <a:solidFill>
                <a:schemeClr val="bg1"/>
              </a:solidFill>
              <a:latin typeface="Montserrat" pitchFamily="2" charset="77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0" y="6392751"/>
            <a:ext cx="12191999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Watch</a:t>
            </a:r>
            <a:r>
              <a:rPr sz="1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Hill</a:t>
            </a:r>
            <a:r>
              <a:rPr sz="1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Wireless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Solutions</a:t>
            </a:r>
            <a:r>
              <a:rPr sz="1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Proprietary</a:t>
            </a:r>
            <a:r>
              <a:rPr sz="1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10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Calibri"/>
                <a:cs typeface="Calibri"/>
              </a:rPr>
              <a:t>Confidential</a:t>
            </a:r>
            <a:r>
              <a:rPr lang="en-US" sz="1000" spc="-10" dirty="0">
                <a:solidFill>
                  <a:schemeClr val="bg1"/>
                </a:solidFill>
                <a:latin typeface="Calibri"/>
                <a:cs typeface="Calibri"/>
              </a:rPr>
              <a:t> -  May </a:t>
            </a:r>
            <a:r>
              <a:rPr lang="en-US" sz="1000" spc="-1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lang="en-US"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79C481A-3B80-8722-F7FF-1190D4B7C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85" y="1024472"/>
            <a:ext cx="4669028" cy="3480898"/>
          </a:xfrm>
          <a:prstGeom prst="rect">
            <a:avLst/>
          </a:prstGeom>
          <a:effectLst>
            <a:outerShdw blurRad="108768" dist="160022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61EBD0F0-84B4-F059-EEA9-8F41D4AC4CBA}"/>
              </a:ext>
            </a:extLst>
          </p:cNvPr>
          <p:cNvSpPr txBox="1"/>
          <p:nvPr/>
        </p:nvSpPr>
        <p:spPr>
          <a:xfrm>
            <a:off x="604679" y="2413336"/>
            <a:ext cx="68838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1960</a:t>
            </a:r>
            <a:endParaRPr sz="1800" b="1" dirty="0">
              <a:solidFill>
                <a:schemeClr val="bg1"/>
              </a:solidFill>
              <a:latin typeface="Montserrat" pitchFamily="2" charset="77"/>
              <a:cs typeface="Calibri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3B6C437-4037-2975-C2F1-BB2F178ABE7F}"/>
              </a:ext>
            </a:extLst>
          </p:cNvPr>
          <p:cNvSpPr txBox="1"/>
          <p:nvPr/>
        </p:nvSpPr>
        <p:spPr>
          <a:xfrm>
            <a:off x="443991" y="5263797"/>
            <a:ext cx="3054417" cy="10608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0"/>
              </a:spcBef>
            </a:pP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Founding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of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Ahearn</a:t>
            </a:r>
            <a:r>
              <a:rPr sz="1000" spc="-4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Holtzman,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Inc.: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Richard</a:t>
            </a:r>
            <a:r>
              <a:rPr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L.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Ahearn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Jr.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and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Jed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S.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Holtzman,</a:t>
            </a:r>
            <a:r>
              <a:rPr sz="1000" spc="-5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found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Ahearn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Holtzman</a:t>
            </a:r>
            <a:r>
              <a:rPr sz="1000" spc="-5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Inc.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The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company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soon</a:t>
            </a:r>
            <a:r>
              <a:rPr sz="1000" spc="-4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established</a:t>
            </a:r>
            <a:r>
              <a:rPr sz="1000" spc="-4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itself</a:t>
            </a:r>
            <a:r>
              <a:rPr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as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5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premier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General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Contractor</a:t>
            </a:r>
            <a:r>
              <a:rPr sz="1000" spc="-4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in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the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New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York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Metropolitan</a:t>
            </a:r>
            <a:r>
              <a:rPr sz="1000" spc="-4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area,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serving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Fortune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500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companies</a:t>
            </a:r>
            <a:r>
              <a:rPr sz="1000" spc="-5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throughout</a:t>
            </a:r>
            <a:r>
              <a:rPr sz="1000" spc="-5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the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region.</a:t>
            </a:r>
            <a:endParaRPr sz="1000" dirty="0">
              <a:solidFill>
                <a:schemeClr val="bg1"/>
              </a:solidFill>
              <a:latin typeface="Montserrat Medium" pitchFamily="2" charset="77"/>
              <a:cs typeface="Calibri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939F1610-5D8C-DC2B-88FC-D31A976C08EB}"/>
              </a:ext>
            </a:extLst>
          </p:cNvPr>
          <p:cNvSpPr txBox="1"/>
          <p:nvPr/>
        </p:nvSpPr>
        <p:spPr>
          <a:xfrm>
            <a:off x="2653217" y="2413336"/>
            <a:ext cx="6346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2016</a:t>
            </a:r>
            <a:endParaRPr sz="1800" b="1" dirty="0">
              <a:solidFill>
                <a:schemeClr val="bg1"/>
              </a:solidFill>
              <a:latin typeface="Montserrat" pitchFamily="2" charset="77"/>
              <a:cs typeface="Calibri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70391F1B-E17D-AF49-3E92-283A9739DB1D}"/>
              </a:ext>
            </a:extLst>
          </p:cNvPr>
          <p:cNvSpPr txBox="1"/>
          <p:nvPr/>
        </p:nvSpPr>
        <p:spPr>
          <a:xfrm>
            <a:off x="1623437" y="3781042"/>
            <a:ext cx="2694250" cy="10608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0"/>
              </a:spcBef>
            </a:pPr>
            <a:r>
              <a:rPr sz="1000" b="1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Founding</a:t>
            </a:r>
            <a:r>
              <a:rPr sz="1000" b="1" spc="-35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of</a:t>
            </a:r>
            <a:r>
              <a:rPr sz="1000" b="1" spc="-25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Watch</a:t>
            </a:r>
            <a:r>
              <a:rPr sz="1000" b="1" spc="-25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Hill</a:t>
            </a:r>
            <a:r>
              <a:rPr sz="1000" b="1" spc="-25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Wireless</a:t>
            </a:r>
            <a:r>
              <a:rPr sz="1000" b="1" spc="-50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 </a:t>
            </a:r>
            <a:r>
              <a:rPr sz="1000" b="1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Solutions,</a:t>
            </a:r>
            <a:r>
              <a:rPr sz="1000" b="1" spc="-20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 LLC: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Subsidiary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is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formed</a:t>
            </a:r>
            <a:r>
              <a:rPr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to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drive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focus</a:t>
            </a:r>
            <a:r>
              <a:rPr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to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the 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telecommunication</a:t>
            </a:r>
            <a:r>
              <a:rPr sz="1000" spc="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industry.</a:t>
            </a:r>
            <a:r>
              <a:rPr sz="1000" spc="5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Established</a:t>
            </a:r>
            <a:r>
              <a:rPr sz="1000" spc="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the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Northeast</a:t>
            </a:r>
            <a:r>
              <a:rPr sz="1000" spc="-4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and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Company</a:t>
            </a:r>
            <a:r>
              <a:rPr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HQ</a:t>
            </a:r>
            <a:r>
              <a:rPr sz="1000" spc="-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in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New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Jersey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servicing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NY, NYC, NJ, PA,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CT,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MA,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MD,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VA.</a:t>
            </a:r>
            <a:endParaRPr sz="1000" dirty="0">
              <a:solidFill>
                <a:schemeClr val="bg1"/>
              </a:solidFill>
              <a:latin typeface="Montserrat Medium" pitchFamily="2" charset="77"/>
              <a:cs typeface="Calibri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1AEC3E3D-AD1A-7ADB-EF08-C3412CA4AB52}"/>
              </a:ext>
            </a:extLst>
          </p:cNvPr>
          <p:cNvSpPr txBox="1"/>
          <p:nvPr/>
        </p:nvSpPr>
        <p:spPr>
          <a:xfrm>
            <a:off x="4638844" y="2413336"/>
            <a:ext cx="7068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2020</a:t>
            </a:r>
            <a:endParaRPr sz="1800" b="1" dirty="0">
              <a:solidFill>
                <a:schemeClr val="bg1"/>
              </a:solidFill>
              <a:latin typeface="Montserrat" pitchFamily="2" charset="77"/>
              <a:cs typeface="Calibri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B02FB3D4-CDD2-56A0-3DCD-386BDA1CDFDA}"/>
              </a:ext>
            </a:extLst>
          </p:cNvPr>
          <p:cNvSpPr txBox="1"/>
          <p:nvPr/>
        </p:nvSpPr>
        <p:spPr>
          <a:xfrm>
            <a:off x="4419600" y="5254959"/>
            <a:ext cx="3573703" cy="897682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spcBef>
                <a:spcPts val="300"/>
              </a:spcBef>
              <a:tabLst>
                <a:tab pos="163830" algn="l"/>
              </a:tabLst>
            </a:pPr>
            <a:r>
              <a:rPr lang="en-US" sz="1000" b="1" spc="-10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Achievements:</a:t>
            </a:r>
            <a:endParaRPr lang="en-US" sz="1000" b="1" dirty="0">
              <a:solidFill>
                <a:schemeClr val="bg1"/>
              </a:solidFill>
              <a:latin typeface="Montserrat" pitchFamily="2" charset="77"/>
              <a:cs typeface="Calibri"/>
            </a:endParaRPr>
          </a:p>
          <a:p>
            <a:pPr marL="163830" indent="-15113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63830" algn="l"/>
              </a:tabLst>
            </a:pP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MSA’s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with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T-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Mobile,</a:t>
            </a:r>
            <a:r>
              <a:rPr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Sprint,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Verizon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and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AT&amp;T</a:t>
            </a:r>
            <a:endParaRPr sz="1000" dirty="0">
              <a:solidFill>
                <a:schemeClr val="bg1"/>
              </a:solidFill>
              <a:latin typeface="Montserrat Medium" pitchFamily="2" charset="77"/>
              <a:cs typeface="Calibri"/>
            </a:endParaRPr>
          </a:p>
          <a:p>
            <a:pPr marL="163830" indent="-15113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63830" algn="l"/>
              </a:tabLst>
            </a:pP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Awarded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AT&amp;T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DAS</a:t>
            </a:r>
            <a:r>
              <a:rPr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Turf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Contract</a:t>
            </a:r>
            <a:r>
              <a:rPr sz="1000" spc="-6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NY/NJ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markets</a:t>
            </a:r>
            <a:endParaRPr sz="1000" dirty="0">
              <a:solidFill>
                <a:schemeClr val="bg1"/>
              </a:solidFill>
              <a:latin typeface="Montserrat Medium" pitchFamily="2" charset="77"/>
              <a:cs typeface="Calibri"/>
            </a:endParaRPr>
          </a:p>
          <a:p>
            <a:pPr marL="163830" indent="-15113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63830" algn="l"/>
              </a:tabLst>
            </a:pP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Geographic</a:t>
            </a:r>
            <a:r>
              <a:rPr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service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locations</a:t>
            </a:r>
            <a:r>
              <a:rPr lang="en-US"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: </a:t>
            </a: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NJ</a:t>
            </a:r>
            <a:r>
              <a:rPr lang="en-US"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(Saddle</a:t>
            </a:r>
            <a:r>
              <a:rPr lang="en-US"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Brook</a:t>
            </a:r>
            <a:r>
              <a:rPr lang="en-US"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-</a:t>
            </a:r>
            <a:r>
              <a:rPr lang="en-US" sz="1000" spc="-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lang="en-US"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HQ), </a:t>
            </a: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NY/NYC/CT</a:t>
            </a:r>
            <a:r>
              <a:rPr lang="en-US"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(Port</a:t>
            </a:r>
            <a:r>
              <a:rPr lang="en-US" sz="1000" spc="-4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Chester,</a:t>
            </a:r>
            <a:r>
              <a:rPr lang="en-US"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NY), </a:t>
            </a: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PA</a:t>
            </a:r>
            <a:r>
              <a:rPr lang="en-US"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(Philly), </a:t>
            </a:r>
            <a:r>
              <a:rPr lang="en-US"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MD</a:t>
            </a:r>
            <a:endParaRPr lang="en-US" sz="1000" dirty="0">
              <a:solidFill>
                <a:schemeClr val="bg1"/>
              </a:solidFill>
              <a:latin typeface="Montserrat Medium" pitchFamily="2" charset="77"/>
              <a:cs typeface="Calibri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AC7B4CCD-DE77-90CE-4F5E-109B9CC56CE9}"/>
              </a:ext>
            </a:extLst>
          </p:cNvPr>
          <p:cNvSpPr txBox="1"/>
          <p:nvPr/>
        </p:nvSpPr>
        <p:spPr>
          <a:xfrm>
            <a:off x="6755183" y="2413336"/>
            <a:ext cx="5175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2021</a:t>
            </a:r>
            <a:endParaRPr sz="1800" b="1" dirty="0">
              <a:solidFill>
                <a:schemeClr val="bg1"/>
              </a:solidFill>
              <a:latin typeface="Montserrat" pitchFamily="2" charset="77"/>
              <a:cs typeface="Calibri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EA6CEA65-7E50-8675-4334-D8876F32A826}"/>
              </a:ext>
            </a:extLst>
          </p:cNvPr>
          <p:cNvSpPr txBox="1"/>
          <p:nvPr/>
        </p:nvSpPr>
        <p:spPr>
          <a:xfrm>
            <a:off x="6108159" y="3781042"/>
            <a:ext cx="2499181" cy="89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149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1755" algn="l"/>
                <a:tab pos="198120" algn="l"/>
              </a:tabLst>
            </a:pP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Established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Central</a:t>
            </a:r>
            <a:r>
              <a:rPr sz="1000" spc="-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Region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HQ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in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Chicago</a:t>
            </a:r>
            <a:r>
              <a:rPr sz="1000" spc="-3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servicing</a:t>
            </a:r>
            <a:r>
              <a:rPr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IL,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WI,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MN,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IA,</a:t>
            </a:r>
            <a:r>
              <a:rPr sz="1000" spc="-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IN,</a:t>
            </a:r>
            <a:r>
              <a:rPr sz="1000" spc="-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MO,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OH, 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CO.</a:t>
            </a:r>
            <a:endParaRPr lang="en-US" sz="1000" spc="-25" dirty="0">
              <a:solidFill>
                <a:schemeClr val="bg1"/>
              </a:solidFill>
              <a:latin typeface="Montserrat Medium" pitchFamily="2" charset="77"/>
              <a:cs typeface="Calibri"/>
            </a:endParaRPr>
          </a:p>
          <a:p>
            <a:pPr marL="183515" marR="5080" indent="-171450">
              <a:lnSpc>
                <a:spcPct val="1149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1755" algn="l"/>
                <a:tab pos="198120" algn="l"/>
              </a:tabLst>
            </a:pP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Awarded</a:t>
            </a:r>
            <a:r>
              <a:rPr lang="en-US"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T-</a:t>
            </a:r>
            <a:r>
              <a:rPr lang="en-US"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Mobile/Sprint Decommission</a:t>
            </a: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Project</a:t>
            </a:r>
            <a:r>
              <a:rPr lang="en-US" sz="1000" spc="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lang="en-US" sz="1000" spc="-5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–</a:t>
            </a: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4000</a:t>
            </a:r>
            <a:r>
              <a:rPr lang="en-US"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lang="en-US"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sites.</a:t>
            </a:r>
            <a:endParaRPr lang="en-US" sz="1000" dirty="0">
              <a:solidFill>
                <a:schemeClr val="bg1"/>
              </a:solidFill>
              <a:latin typeface="Montserrat Medium" pitchFamily="2" charset="77"/>
              <a:cs typeface="Calibri"/>
            </a:endParaRP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E040EB9D-DF7D-6503-2EC1-2E34E304784C}"/>
              </a:ext>
            </a:extLst>
          </p:cNvPr>
          <p:cNvSpPr txBox="1"/>
          <p:nvPr/>
        </p:nvSpPr>
        <p:spPr>
          <a:xfrm>
            <a:off x="8715172" y="2413336"/>
            <a:ext cx="6409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2022</a:t>
            </a:r>
            <a:endParaRPr sz="1800" b="1" dirty="0">
              <a:solidFill>
                <a:schemeClr val="bg1"/>
              </a:solidFill>
              <a:latin typeface="Montserrat" pitchFamily="2" charset="77"/>
              <a:cs typeface="Calibri"/>
            </a:endParaRPr>
          </a:p>
        </p:txBody>
      </p:sp>
      <p:sp>
        <p:nvSpPr>
          <p:cNvPr id="11" name="object 20">
            <a:extLst>
              <a:ext uri="{FF2B5EF4-FFF2-40B4-BE49-F238E27FC236}">
                <a16:creationId xmlns:a16="http://schemas.microsoft.com/office/drawing/2014/main" id="{5B37D9FF-BE19-8552-0989-F9379CD3165D}"/>
              </a:ext>
            </a:extLst>
          </p:cNvPr>
          <p:cNvSpPr txBox="1"/>
          <p:nvPr/>
        </p:nvSpPr>
        <p:spPr>
          <a:xfrm>
            <a:off x="8640936" y="5263027"/>
            <a:ext cx="2080561" cy="531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l">
              <a:lnSpc>
                <a:spcPct val="114999"/>
              </a:lnSpc>
              <a:spcBef>
                <a:spcPts val="100"/>
              </a:spcBef>
              <a:tabLst>
                <a:tab pos="71755" algn="l"/>
                <a:tab pos="102235" algn="l"/>
              </a:tabLst>
            </a:pP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Established</a:t>
            </a:r>
            <a:r>
              <a:rPr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Southeast</a:t>
            </a:r>
            <a:r>
              <a:rPr sz="1000" spc="-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Region</a:t>
            </a:r>
            <a:r>
              <a:rPr sz="1000" spc="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HQ</a:t>
            </a:r>
            <a:r>
              <a:rPr sz="1000" spc="2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in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Atlanta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servicing</a:t>
            </a:r>
            <a:r>
              <a:rPr sz="1000" spc="-3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GA, NC,</a:t>
            </a:r>
            <a:r>
              <a:rPr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SC,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FL,</a:t>
            </a:r>
            <a:r>
              <a:rPr sz="1000" spc="-1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AL, TN</a:t>
            </a:r>
            <a:endParaRPr sz="1000" dirty="0">
              <a:solidFill>
                <a:schemeClr val="bg1"/>
              </a:solidFill>
              <a:latin typeface="Montserrat Medium" pitchFamily="2" charset="77"/>
              <a:cs typeface="Calibri"/>
            </a:endParaRPr>
          </a:p>
        </p:txBody>
      </p:sp>
      <p:sp>
        <p:nvSpPr>
          <p:cNvPr id="12" name="object 21">
            <a:extLst>
              <a:ext uri="{FF2B5EF4-FFF2-40B4-BE49-F238E27FC236}">
                <a16:creationId xmlns:a16="http://schemas.microsoft.com/office/drawing/2014/main" id="{1016B5AD-B1C4-6970-B6CE-12C55E9DDADB}"/>
              </a:ext>
            </a:extLst>
          </p:cNvPr>
          <p:cNvSpPr txBox="1"/>
          <p:nvPr/>
        </p:nvSpPr>
        <p:spPr>
          <a:xfrm>
            <a:off x="10744094" y="2413336"/>
            <a:ext cx="6264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chemeClr val="bg1"/>
                </a:solidFill>
                <a:latin typeface="Montserrat" pitchFamily="2" charset="77"/>
                <a:cs typeface="Calibri"/>
              </a:rPr>
              <a:t>2023</a:t>
            </a:r>
            <a:endParaRPr sz="1800" b="1" dirty="0">
              <a:solidFill>
                <a:schemeClr val="bg1"/>
              </a:solidFill>
              <a:latin typeface="Montserrat" pitchFamily="2" charset="77"/>
              <a:cs typeface="Calibri"/>
            </a:endParaRPr>
          </a:p>
        </p:txBody>
      </p:sp>
      <p:sp>
        <p:nvSpPr>
          <p:cNvPr id="13" name="object 22">
            <a:extLst>
              <a:ext uri="{FF2B5EF4-FFF2-40B4-BE49-F238E27FC236}">
                <a16:creationId xmlns:a16="http://schemas.microsoft.com/office/drawing/2014/main" id="{52D5CA80-202E-3854-A25B-AF5DCCB3C7C7}"/>
              </a:ext>
            </a:extLst>
          </p:cNvPr>
          <p:cNvSpPr txBox="1"/>
          <p:nvPr/>
        </p:nvSpPr>
        <p:spPr>
          <a:xfrm>
            <a:off x="9923624" y="3786195"/>
            <a:ext cx="2080561" cy="1764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149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1755" algn="l"/>
                <a:tab pos="198120" algn="l"/>
              </a:tabLst>
            </a:pPr>
            <a:r>
              <a:rPr lang="en-US" sz="1000" spc="-1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Established West Region HQ in Chandler servicing AZ, CA, WA. OR, NV, MS, LA.</a:t>
            </a:r>
          </a:p>
          <a:p>
            <a:pPr marL="183515" marR="5080" indent="-171450">
              <a:lnSpc>
                <a:spcPct val="1149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71755" algn="l"/>
                <a:tab pos="198120" algn="l"/>
              </a:tabLst>
            </a:pPr>
            <a:r>
              <a:rPr lang="en-US" sz="1000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Added Turnkey Services nationwide and established GC servicing in WA, CA, and OR.</a:t>
            </a:r>
          </a:p>
          <a:p>
            <a:pPr marL="12065" marR="5080">
              <a:spcBef>
                <a:spcPts val="100"/>
              </a:spcBef>
              <a:tabLst>
                <a:tab pos="198755" algn="l"/>
              </a:tabLst>
            </a:pPr>
            <a:endParaRPr lang="en-US" sz="1000" spc="-25" dirty="0">
              <a:solidFill>
                <a:schemeClr val="bg1"/>
              </a:solidFill>
              <a:latin typeface="Montserrat Medium" pitchFamily="2" charset="77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198755" algn="l"/>
              </a:tabLst>
            </a:pPr>
            <a:endParaRPr lang="en-US" sz="1000" spc="-25" dirty="0">
              <a:solidFill>
                <a:schemeClr val="bg1"/>
              </a:solidFill>
              <a:latin typeface="Montserrat Medium" pitchFamily="2" charset="77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198755" algn="l"/>
              </a:tabLst>
            </a:pPr>
            <a:r>
              <a:rPr lang="en-US" sz="1000" spc="-25" dirty="0">
                <a:solidFill>
                  <a:schemeClr val="bg1"/>
                </a:solidFill>
                <a:latin typeface="Montserrat Medium" pitchFamily="2" charset="77"/>
                <a:cs typeface="Calibri"/>
              </a:rPr>
              <a:t> </a:t>
            </a:r>
            <a:endParaRPr sz="1000" dirty="0">
              <a:solidFill>
                <a:schemeClr val="bg1"/>
              </a:solidFill>
              <a:latin typeface="Montserrat Medium" pitchFamily="2" charset="77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3707F3-D127-7A79-F8C8-A2DD840D49EF}"/>
              </a:ext>
            </a:extLst>
          </p:cNvPr>
          <p:cNvSpPr txBox="1"/>
          <p:nvPr/>
        </p:nvSpPr>
        <p:spPr>
          <a:xfrm>
            <a:off x="461752" y="320666"/>
            <a:ext cx="617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30" dirty="0">
                <a:solidFill>
                  <a:srgbClr val="001746"/>
                </a:solidFill>
                <a:latin typeface="Montserrat SemiBold" pitchFamily="2" charset="77"/>
              </a:rPr>
              <a:t>TIMELINE</a:t>
            </a:r>
            <a:r>
              <a:rPr lang="en-US" sz="3600" spc="-130" dirty="0">
                <a:solidFill>
                  <a:srgbClr val="001746"/>
                </a:solidFill>
                <a:latin typeface="Montserrat SemiBold" pitchFamily="2" charset="77"/>
              </a:rPr>
              <a:t> </a:t>
            </a:r>
            <a:r>
              <a:rPr lang="en-US" sz="3600" dirty="0">
                <a:solidFill>
                  <a:srgbClr val="001746"/>
                </a:solidFill>
                <a:latin typeface="Montserrat SemiBold" pitchFamily="2" charset="77"/>
              </a:rPr>
              <a:t>&amp;</a:t>
            </a:r>
            <a:r>
              <a:rPr lang="en-US" sz="3600" spc="-95" dirty="0">
                <a:solidFill>
                  <a:srgbClr val="001746"/>
                </a:solidFill>
                <a:latin typeface="Montserrat SemiBold" pitchFamily="2" charset="77"/>
              </a:rPr>
              <a:t> </a:t>
            </a:r>
            <a:r>
              <a:rPr lang="en-US" sz="3600" spc="-55" dirty="0">
                <a:solidFill>
                  <a:srgbClr val="001746"/>
                </a:solidFill>
                <a:latin typeface="Montserrat SemiBold" pitchFamily="2" charset="77"/>
              </a:rPr>
              <a:t>TRAJECTORY</a:t>
            </a:r>
            <a:endParaRPr lang="en-US" sz="3600" dirty="0">
              <a:solidFill>
                <a:srgbClr val="001746"/>
              </a:solidFill>
              <a:latin typeface="Montserrat SemiBold" pitchFamily="2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52B3B5-719E-CA5D-3DF0-9D73ED0A1A1D}"/>
              </a:ext>
            </a:extLst>
          </p:cNvPr>
          <p:cNvCxnSpPr>
            <a:cxnSpLocks/>
          </p:cNvCxnSpPr>
          <p:nvPr/>
        </p:nvCxnSpPr>
        <p:spPr>
          <a:xfrm flipV="1">
            <a:off x="0" y="2819400"/>
            <a:ext cx="12192000" cy="84868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936F81-9648-DD50-6940-4D28A242D46D}"/>
              </a:ext>
            </a:extLst>
          </p:cNvPr>
          <p:cNvCxnSpPr>
            <a:cxnSpLocks/>
          </p:cNvCxnSpPr>
          <p:nvPr/>
        </p:nvCxnSpPr>
        <p:spPr>
          <a:xfrm>
            <a:off x="948870" y="2743200"/>
            <a:ext cx="0" cy="240102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5E9F63-FC15-8D62-93F6-29C55B66C055}"/>
              </a:ext>
            </a:extLst>
          </p:cNvPr>
          <p:cNvCxnSpPr>
            <a:cxnSpLocks/>
          </p:cNvCxnSpPr>
          <p:nvPr/>
        </p:nvCxnSpPr>
        <p:spPr>
          <a:xfrm>
            <a:off x="2970562" y="2740531"/>
            <a:ext cx="0" cy="92755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E479EAA-79AB-9D3C-2D8A-18BCA4B5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29" y="1704453"/>
            <a:ext cx="866866" cy="646915"/>
          </a:xfrm>
          <a:prstGeom prst="rect">
            <a:avLst/>
          </a:prstGeom>
          <a:effectLst>
            <a:outerShdw blurRad="108768" dist="38100" dir="2700000" sx="103944" sy="103944" algn="tl" rotWithShape="0">
              <a:prstClr val="black">
                <a:alpha val="30328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94771E-88E5-9520-5CCC-01FB0BC7902A}"/>
              </a:ext>
            </a:extLst>
          </p:cNvPr>
          <p:cNvCxnSpPr>
            <a:cxnSpLocks/>
          </p:cNvCxnSpPr>
          <p:nvPr/>
        </p:nvCxnSpPr>
        <p:spPr>
          <a:xfrm>
            <a:off x="4996243" y="2740531"/>
            <a:ext cx="0" cy="240102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752F26-CCCB-AC44-78EB-6E76FDCD6C7F}"/>
              </a:ext>
            </a:extLst>
          </p:cNvPr>
          <p:cNvCxnSpPr>
            <a:cxnSpLocks/>
          </p:cNvCxnSpPr>
          <p:nvPr/>
        </p:nvCxnSpPr>
        <p:spPr>
          <a:xfrm>
            <a:off x="9067800" y="2740531"/>
            <a:ext cx="0" cy="240102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DA5D68-B5DD-DDD5-6875-CDAB787D82BE}"/>
              </a:ext>
            </a:extLst>
          </p:cNvPr>
          <p:cNvCxnSpPr>
            <a:cxnSpLocks/>
          </p:cNvCxnSpPr>
          <p:nvPr/>
        </p:nvCxnSpPr>
        <p:spPr>
          <a:xfrm>
            <a:off x="7010400" y="2740531"/>
            <a:ext cx="0" cy="92755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BC31EB-E135-1B1A-607A-04626806E477}"/>
              </a:ext>
            </a:extLst>
          </p:cNvPr>
          <p:cNvCxnSpPr>
            <a:cxnSpLocks/>
          </p:cNvCxnSpPr>
          <p:nvPr/>
        </p:nvCxnSpPr>
        <p:spPr>
          <a:xfrm>
            <a:off x="11049000" y="2740531"/>
            <a:ext cx="0" cy="92755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2E661B-C7EE-4D0D-F0D3-BB85B9F12B96}"/>
              </a:ext>
            </a:extLst>
          </p:cNvPr>
          <p:cNvSpPr/>
          <p:nvPr/>
        </p:nvSpPr>
        <p:spPr>
          <a:xfrm>
            <a:off x="4419599" y="2358873"/>
            <a:ext cx="7326141" cy="3737127"/>
          </a:xfrm>
          <a:prstGeom prst="rect">
            <a:avLst/>
          </a:prstGeom>
          <a:solidFill>
            <a:schemeClr val="bg1">
              <a:alpha val="5038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AAC4F-D230-C377-87F1-A8B2229F2C98}"/>
              </a:ext>
            </a:extLst>
          </p:cNvPr>
          <p:cNvSpPr txBox="1"/>
          <p:nvPr/>
        </p:nvSpPr>
        <p:spPr>
          <a:xfrm>
            <a:off x="8316741" y="3999133"/>
            <a:ext cx="3126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1746"/>
                </a:solidFill>
                <a:latin typeface="Montserrat Medium" pitchFamily="2" charset="77"/>
              </a:rPr>
              <a:t>WAREHOUSE CAPABILITIES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ECF43F-3EDA-E4B2-15C3-84CB96B1F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89939"/>
              </p:ext>
            </p:extLst>
          </p:nvPr>
        </p:nvGraphicFramePr>
        <p:xfrm>
          <a:off x="8416582" y="4429864"/>
          <a:ext cx="3394418" cy="1240155"/>
        </p:xfrm>
        <a:graphic>
          <a:graphicData uri="http://schemas.openxmlformats.org/drawingml/2006/table">
            <a:tbl>
              <a:tblPr/>
              <a:tblGrid>
                <a:gridCol w="1845018">
                  <a:extLst>
                    <a:ext uri="{9D8B030D-6E8A-4147-A177-3AD203B41FA5}">
                      <a16:colId xmlns:a16="http://schemas.microsoft.com/office/drawing/2014/main" val="3332678733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841418301"/>
                    </a:ext>
                  </a:extLst>
                </a:gridCol>
              </a:tblGrid>
              <a:tr h="9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Saddle Brook, NJ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15,000 sq ft.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442237"/>
                  </a:ext>
                </a:extLst>
              </a:tr>
              <a:tr h="9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Elgin, 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10,250 sq.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574676"/>
                  </a:ext>
                </a:extLst>
              </a:tr>
              <a:tr h="9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Alpharetta, 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9,000 sq.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644517"/>
                  </a:ext>
                </a:extLst>
              </a:tr>
              <a:tr h="9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Chandler, AZ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7,500 sq.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790870"/>
                  </a:ext>
                </a:extLst>
              </a:tr>
              <a:tr h="9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Fredricksburg, 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6,000 sq.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147435"/>
                  </a:ext>
                </a:extLst>
              </a:tr>
              <a:tr h="9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Woodland, 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10,000 sq 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629725"/>
                  </a:ext>
                </a:extLst>
              </a:tr>
              <a:tr h="92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Storage Units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Multiple locations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90448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04DAA4A-46A4-26DD-D874-B47EF2750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59963"/>
              </p:ext>
            </p:extLst>
          </p:nvPr>
        </p:nvGraphicFramePr>
        <p:xfrm>
          <a:off x="9358141" y="2514600"/>
          <a:ext cx="2387600" cy="988005"/>
        </p:xfrm>
        <a:graphic>
          <a:graphicData uri="http://schemas.openxmlformats.org/drawingml/2006/table">
            <a:tbl>
              <a:tblPr/>
              <a:tblGrid>
                <a:gridCol w="2387600">
                  <a:extLst>
                    <a:ext uri="{9D8B030D-6E8A-4147-A177-3AD203B41FA5}">
                      <a16:colId xmlns:a16="http://schemas.microsoft.com/office/drawing/2014/main" val="1703181094"/>
                    </a:ext>
                  </a:extLst>
                </a:gridCol>
              </a:tblGrid>
              <a:tr h="32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Headquarters/Warehouse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649751"/>
                  </a:ext>
                </a:extLst>
              </a:tr>
              <a:tr h="32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Regional Office/Warehouse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025414"/>
                  </a:ext>
                </a:extLst>
              </a:tr>
              <a:tr h="329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1746"/>
                          </a:solidFill>
                          <a:effectLst/>
                          <a:latin typeface="Montserrat Medium" pitchFamily="2" charset="77"/>
                        </a:rPr>
                        <a:t>Warehouse Locations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0677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2482DCC-1B82-4A51-F4BF-D4D0FA42E8E5}"/>
              </a:ext>
            </a:extLst>
          </p:cNvPr>
          <p:cNvSpPr txBox="1"/>
          <p:nvPr/>
        </p:nvSpPr>
        <p:spPr>
          <a:xfrm>
            <a:off x="461752" y="320666"/>
            <a:ext cx="4656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55" dirty="0">
                <a:solidFill>
                  <a:srgbClr val="001746"/>
                </a:solidFill>
                <a:latin typeface="Montserrat SemiBold" pitchFamily="2" charset="77"/>
              </a:rPr>
              <a:t>COVERAGE</a:t>
            </a:r>
            <a:r>
              <a:rPr lang="en-US" sz="3600" spc="-165" dirty="0">
                <a:solidFill>
                  <a:srgbClr val="001746"/>
                </a:solidFill>
                <a:latin typeface="Montserrat SemiBold" pitchFamily="2" charset="77"/>
              </a:rPr>
              <a:t> </a:t>
            </a:r>
            <a:r>
              <a:rPr lang="en-US" sz="3600" spc="-50" dirty="0">
                <a:solidFill>
                  <a:srgbClr val="001746"/>
                </a:solidFill>
                <a:latin typeface="Montserrat SemiBold" pitchFamily="2" charset="77"/>
              </a:rPr>
              <a:t>AREAS</a:t>
            </a:r>
            <a:endParaRPr lang="en-US" sz="3600" dirty="0">
              <a:solidFill>
                <a:srgbClr val="001746"/>
              </a:solidFill>
              <a:latin typeface="Montserrat SemiBold" pitchFamily="2" charset="77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C6C8C43-1A45-E6E6-E612-82B1ED9B7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3" y="1122124"/>
            <a:ext cx="8400628" cy="5452270"/>
          </a:xfrm>
          <a:prstGeom prst="rect">
            <a:avLst/>
          </a:prstGeom>
        </p:spPr>
      </p:pic>
      <p:sp>
        <p:nvSpPr>
          <p:cNvPr id="39" name="Freeform 38">
            <a:extLst>
              <a:ext uri="{FF2B5EF4-FFF2-40B4-BE49-F238E27FC236}">
                <a16:creationId xmlns:a16="http://schemas.microsoft.com/office/drawing/2014/main" id="{3370ABEA-12D8-EF7A-D8DB-FC9F3E88C427}"/>
              </a:ext>
            </a:extLst>
          </p:cNvPr>
          <p:cNvSpPr/>
          <p:nvPr/>
        </p:nvSpPr>
        <p:spPr>
          <a:xfrm rot="8158231">
            <a:off x="706507" y="2665543"/>
            <a:ext cx="306108" cy="306108"/>
          </a:xfrm>
          <a:custGeom>
            <a:avLst/>
            <a:gdLst>
              <a:gd name="connsiteX0" fmla="*/ 172075 w 469002"/>
              <a:gd name="connsiteY0" fmla="*/ 299079 h 469002"/>
              <a:gd name="connsiteX1" fmla="*/ 299080 w 469002"/>
              <a:gd name="connsiteY1" fmla="*/ 296928 h 469002"/>
              <a:gd name="connsiteX2" fmla="*/ 296928 w 469002"/>
              <a:gd name="connsiteY2" fmla="*/ 169923 h 469002"/>
              <a:gd name="connsiteX3" fmla="*/ 169923 w 469002"/>
              <a:gd name="connsiteY3" fmla="*/ 172074 h 469002"/>
              <a:gd name="connsiteX4" fmla="*/ 172075 w 469002"/>
              <a:gd name="connsiteY4" fmla="*/ 299079 h 469002"/>
              <a:gd name="connsiteX5" fmla="*/ 68684 w 469002"/>
              <a:gd name="connsiteY5" fmla="*/ 400318 h 469002"/>
              <a:gd name="connsiteX6" fmla="*/ 0 w 469002"/>
              <a:gd name="connsiteY6" fmla="*/ 234501 h 469002"/>
              <a:gd name="connsiteX7" fmla="*/ 1 w 469002"/>
              <a:gd name="connsiteY7" fmla="*/ 234501 h 469002"/>
              <a:gd name="connsiteX8" fmla="*/ 234502 w 469002"/>
              <a:gd name="connsiteY8" fmla="*/ 0 h 469002"/>
              <a:gd name="connsiteX9" fmla="*/ 469002 w 469002"/>
              <a:gd name="connsiteY9" fmla="*/ 0 h 469002"/>
              <a:gd name="connsiteX10" fmla="*/ 469002 w 469002"/>
              <a:gd name="connsiteY10" fmla="*/ 234501 h 469002"/>
              <a:gd name="connsiteX11" fmla="*/ 234501 w 469002"/>
              <a:gd name="connsiteY11" fmla="*/ 469002 h 469002"/>
              <a:gd name="connsiteX12" fmla="*/ 68684 w 469002"/>
              <a:gd name="connsiteY12" fmla="*/ 400318 h 4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002" h="469002">
                <a:moveTo>
                  <a:pt x="172075" y="299079"/>
                </a:moveTo>
                <a:cubicBezTo>
                  <a:pt x="207741" y="333557"/>
                  <a:pt x="264602" y="332594"/>
                  <a:pt x="299080" y="296928"/>
                </a:cubicBezTo>
                <a:cubicBezTo>
                  <a:pt x="333557" y="261262"/>
                  <a:pt x="332594" y="204401"/>
                  <a:pt x="296928" y="169923"/>
                </a:cubicBezTo>
                <a:cubicBezTo>
                  <a:pt x="261262" y="135445"/>
                  <a:pt x="204401" y="136409"/>
                  <a:pt x="169923" y="172074"/>
                </a:cubicBezTo>
                <a:cubicBezTo>
                  <a:pt x="135446" y="207740"/>
                  <a:pt x="136409" y="264602"/>
                  <a:pt x="172075" y="299079"/>
                </a:cubicBezTo>
                <a:close/>
                <a:moveTo>
                  <a:pt x="68684" y="400318"/>
                </a:moveTo>
                <a:cubicBezTo>
                  <a:pt x="26247" y="357882"/>
                  <a:pt x="0" y="299257"/>
                  <a:pt x="0" y="234501"/>
                </a:cubicBezTo>
                <a:lnTo>
                  <a:pt x="1" y="234501"/>
                </a:lnTo>
                <a:cubicBezTo>
                  <a:pt x="1" y="104990"/>
                  <a:pt x="104991" y="0"/>
                  <a:pt x="234502" y="0"/>
                </a:cubicBezTo>
                <a:lnTo>
                  <a:pt x="469002" y="0"/>
                </a:lnTo>
                <a:lnTo>
                  <a:pt x="469002" y="234501"/>
                </a:lnTo>
                <a:cubicBezTo>
                  <a:pt x="469002" y="364012"/>
                  <a:pt x="364012" y="469002"/>
                  <a:pt x="234501" y="469002"/>
                </a:cubicBezTo>
                <a:cubicBezTo>
                  <a:pt x="169745" y="469002"/>
                  <a:pt x="111120" y="442754"/>
                  <a:pt x="68684" y="40031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001746"/>
              </a:solidFill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710A141A-CB49-ACF5-66AA-6D1934629085}"/>
              </a:ext>
            </a:extLst>
          </p:cNvPr>
          <p:cNvSpPr/>
          <p:nvPr/>
        </p:nvSpPr>
        <p:spPr>
          <a:xfrm rot="8158231">
            <a:off x="7933345" y="2556641"/>
            <a:ext cx="306108" cy="306108"/>
          </a:xfrm>
          <a:custGeom>
            <a:avLst/>
            <a:gdLst>
              <a:gd name="connsiteX0" fmla="*/ 172075 w 469002"/>
              <a:gd name="connsiteY0" fmla="*/ 299079 h 469002"/>
              <a:gd name="connsiteX1" fmla="*/ 299080 w 469002"/>
              <a:gd name="connsiteY1" fmla="*/ 296928 h 469002"/>
              <a:gd name="connsiteX2" fmla="*/ 296928 w 469002"/>
              <a:gd name="connsiteY2" fmla="*/ 169923 h 469002"/>
              <a:gd name="connsiteX3" fmla="*/ 169923 w 469002"/>
              <a:gd name="connsiteY3" fmla="*/ 172074 h 469002"/>
              <a:gd name="connsiteX4" fmla="*/ 172075 w 469002"/>
              <a:gd name="connsiteY4" fmla="*/ 299079 h 469002"/>
              <a:gd name="connsiteX5" fmla="*/ 68684 w 469002"/>
              <a:gd name="connsiteY5" fmla="*/ 400318 h 469002"/>
              <a:gd name="connsiteX6" fmla="*/ 0 w 469002"/>
              <a:gd name="connsiteY6" fmla="*/ 234501 h 469002"/>
              <a:gd name="connsiteX7" fmla="*/ 1 w 469002"/>
              <a:gd name="connsiteY7" fmla="*/ 234501 h 469002"/>
              <a:gd name="connsiteX8" fmla="*/ 234502 w 469002"/>
              <a:gd name="connsiteY8" fmla="*/ 0 h 469002"/>
              <a:gd name="connsiteX9" fmla="*/ 469002 w 469002"/>
              <a:gd name="connsiteY9" fmla="*/ 0 h 469002"/>
              <a:gd name="connsiteX10" fmla="*/ 469002 w 469002"/>
              <a:gd name="connsiteY10" fmla="*/ 234501 h 469002"/>
              <a:gd name="connsiteX11" fmla="*/ 234501 w 469002"/>
              <a:gd name="connsiteY11" fmla="*/ 469002 h 469002"/>
              <a:gd name="connsiteX12" fmla="*/ 68684 w 469002"/>
              <a:gd name="connsiteY12" fmla="*/ 400318 h 4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002" h="469002">
                <a:moveTo>
                  <a:pt x="172075" y="299079"/>
                </a:moveTo>
                <a:cubicBezTo>
                  <a:pt x="207741" y="333557"/>
                  <a:pt x="264602" y="332594"/>
                  <a:pt x="299080" y="296928"/>
                </a:cubicBezTo>
                <a:cubicBezTo>
                  <a:pt x="333557" y="261262"/>
                  <a:pt x="332594" y="204401"/>
                  <a:pt x="296928" y="169923"/>
                </a:cubicBezTo>
                <a:cubicBezTo>
                  <a:pt x="261262" y="135445"/>
                  <a:pt x="204401" y="136409"/>
                  <a:pt x="169923" y="172074"/>
                </a:cubicBezTo>
                <a:cubicBezTo>
                  <a:pt x="135446" y="207740"/>
                  <a:pt x="136409" y="264602"/>
                  <a:pt x="172075" y="299079"/>
                </a:cubicBezTo>
                <a:close/>
                <a:moveTo>
                  <a:pt x="68684" y="400318"/>
                </a:moveTo>
                <a:cubicBezTo>
                  <a:pt x="26247" y="357882"/>
                  <a:pt x="0" y="299257"/>
                  <a:pt x="0" y="234501"/>
                </a:cubicBezTo>
                <a:lnTo>
                  <a:pt x="1" y="234501"/>
                </a:lnTo>
                <a:cubicBezTo>
                  <a:pt x="1" y="104990"/>
                  <a:pt x="104991" y="0"/>
                  <a:pt x="234502" y="0"/>
                </a:cubicBezTo>
                <a:lnTo>
                  <a:pt x="469002" y="0"/>
                </a:lnTo>
                <a:lnTo>
                  <a:pt x="469002" y="234501"/>
                </a:lnTo>
                <a:cubicBezTo>
                  <a:pt x="469002" y="364012"/>
                  <a:pt x="364012" y="469002"/>
                  <a:pt x="234501" y="469002"/>
                </a:cubicBezTo>
                <a:cubicBezTo>
                  <a:pt x="169745" y="469002"/>
                  <a:pt x="111120" y="442754"/>
                  <a:pt x="68684" y="400318"/>
                </a:cubicBezTo>
                <a:close/>
              </a:path>
            </a:pathLst>
          </a:custGeom>
          <a:solidFill>
            <a:srgbClr val="DA06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38E97C19-9746-C34A-E1DC-28EBF118087E}"/>
              </a:ext>
            </a:extLst>
          </p:cNvPr>
          <p:cNvSpPr/>
          <p:nvPr/>
        </p:nvSpPr>
        <p:spPr>
          <a:xfrm rot="8158231">
            <a:off x="7630843" y="3255924"/>
            <a:ext cx="306108" cy="306108"/>
          </a:xfrm>
          <a:custGeom>
            <a:avLst/>
            <a:gdLst>
              <a:gd name="connsiteX0" fmla="*/ 172075 w 469002"/>
              <a:gd name="connsiteY0" fmla="*/ 299079 h 469002"/>
              <a:gd name="connsiteX1" fmla="*/ 299080 w 469002"/>
              <a:gd name="connsiteY1" fmla="*/ 296928 h 469002"/>
              <a:gd name="connsiteX2" fmla="*/ 296928 w 469002"/>
              <a:gd name="connsiteY2" fmla="*/ 169923 h 469002"/>
              <a:gd name="connsiteX3" fmla="*/ 169923 w 469002"/>
              <a:gd name="connsiteY3" fmla="*/ 172074 h 469002"/>
              <a:gd name="connsiteX4" fmla="*/ 172075 w 469002"/>
              <a:gd name="connsiteY4" fmla="*/ 299079 h 469002"/>
              <a:gd name="connsiteX5" fmla="*/ 68684 w 469002"/>
              <a:gd name="connsiteY5" fmla="*/ 400318 h 469002"/>
              <a:gd name="connsiteX6" fmla="*/ 0 w 469002"/>
              <a:gd name="connsiteY6" fmla="*/ 234501 h 469002"/>
              <a:gd name="connsiteX7" fmla="*/ 1 w 469002"/>
              <a:gd name="connsiteY7" fmla="*/ 234501 h 469002"/>
              <a:gd name="connsiteX8" fmla="*/ 234502 w 469002"/>
              <a:gd name="connsiteY8" fmla="*/ 0 h 469002"/>
              <a:gd name="connsiteX9" fmla="*/ 469002 w 469002"/>
              <a:gd name="connsiteY9" fmla="*/ 0 h 469002"/>
              <a:gd name="connsiteX10" fmla="*/ 469002 w 469002"/>
              <a:gd name="connsiteY10" fmla="*/ 234501 h 469002"/>
              <a:gd name="connsiteX11" fmla="*/ 234501 w 469002"/>
              <a:gd name="connsiteY11" fmla="*/ 469002 h 469002"/>
              <a:gd name="connsiteX12" fmla="*/ 68684 w 469002"/>
              <a:gd name="connsiteY12" fmla="*/ 400318 h 4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002" h="469002">
                <a:moveTo>
                  <a:pt x="172075" y="299079"/>
                </a:moveTo>
                <a:cubicBezTo>
                  <a:pt x="207741" y="333557"/>
                  <a:pt x="264602" y="332594"/>
                  <a:pt x="299080" y="296928"/>
                </a:cubicBezTo>
                <a:cubicBezTo>
                  <a:pt x="333557" y="261262"/>
                  <a:pt x="332594" y="204401"/>
                  <a:pt x="296928" y="169923"/>
                </a:cubicBezTo>
                <a:cubicBezTo>
                  <a:pt x="261262" y="135445"/>
                  <a:pt x="204401" y="136409"/>
                  <a:pt x="169923" y="172074"/>
                </a:cubicBezTo>
                <a:cubicBezTo>
                  <a:pt x="135446" y="207740"/>
                  <a:pt x="136409" y="264602"/>
                  <a:pt x="172075" y="299079"/>
                </a:cubicBezTo>
                <a:close/>
                <a:moveTo>
                  <a:pt x="68684" y="400318"/>
                </a:moveTo>
                <a:cubicBezTo>
                  <a:pt x="26247" y="357882"/>
                  <a:pt x="0" y="299257"/>
                  <a:pt x="0" y="234501"/>
                </a:cubicBezTo>
                <a:lnTo>
                  <a:pt x="1" y="234501"/>
                </a:lnTo>
                <a:cubicBezTo>
                  <a:pt x="1" y="104990"/>
                  <a:pt x="104991" y="0"/>
                  <a:pt x="234502" y="0"/>
                </a:cubicBezTo>
                <a:lnTo>
                  <a:pt x="469002" y="0"/>
                </a:lnTo>
                <a:lnTo>
                  <a:pt x="469002" y="234501"/>
                </a:lnTo>
                <a:cubicBezTo>
                  <a:pt x="469002" y="364012"/>
                  <a:pt x="364012" y="469002"/>
                  <a:pt x="234501" y="469002"/>
                </a:cubicBezTo>
                <a:cubicBezTo>
                  <a:pt x="169745" y="469002"/>
                  <a:pt x="111120" y="442754"/>
                  <a:pt x="68684" y="40031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001746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1D218D17-3800-61CD-4FE6-37DB1896770D}"/>
              </a:ext>
            </a:extLst>
          </p:cNvPr>
          <p:cNvSpPr/>
          <p:nvPr/>
        </p:nvSpPr>
        <p:spPr>
          <a:xfrm rot="8158231">
            <a:off x="1975390" y="4229164"/>
            <a:ext cx="306108" cy="306108"/>
          </a:xfrm>
          <a:custGeom>
            <a:avLst/>
            <a:gdLst>
              <a:gd name="connsiteX0" fmla="*/ 172075 w 469002"/>
              <a:gd name="connsiteY0" fmla="*/ 299079 h 469002"/>
              <a:gd name="connsiteX1" fmla="*/ 299080 w 469002"/>
              <a:gd name="connsiteY1" fmla="*/ 296928 h 469002"/>
              <a:gd name="connsiteX2" fmla="*/ 296928 w 469002"/>
              <a:gd name="connsiteY2" fmla="*/ 169923 h 469002"/>
              <a:gd name="connsiteX3" fmla="*/ 169923 w 469002"/>
              <a:gd name="connsiteY3" fmla="*/ 172074 h 469002"/>
              <a:gd name="connsiteX4" fmla="*/ 172075 w 469002"/>
              <a:gd name="connsiteY4" fmla="*/ 299079 h 469002"/>
              <a:gd name="connsiteX5" fmla="*/ 68684 w 469002"/>
              <a:gd name="connsiteY5" fmla="*/ 400318 h 469002"/>
              <a:gd name="connsiteX6" fmla="*/ 0 w 469002"/>
              <a:gd name="connsiteY6" fmla="*/ 234501 h 469002"/>
              <a:gd name="connsiteX7" fmla="*/ 1 w 469002"/>
              <a:gd name="connsiteY7" fmla="*/ 234501 h 469002"/>
              <a:gd name="connsiteX8" fmla="*/ 234502 w 469002"/>
              <a:gd name="connsiteY8" fmla="*/ 0 h 469002"/>
              <a:gd name="connsiteX9" fmla="*/ 469002 w 469002"/>
              <a:gd name="connsiteY9" fmla="*/ 0 h 469002"/>
              <a:gd name="connsiteX10" fmla="*/ 469002 w 469002"/>
              <a:gd name="connsiteY10" fmla="*/ 234501 h 469002"/>
              <a:gd name="connsiteX11" fmla="*/ 234501 w 469002"/>
              <a:gd name="connsiteY11" fmla="*/ 469002 h 469002"/>
              <a:gd name="connsiteX12" fmla="*/ 68684 w 469002"/>
              <a:gd name="connsiteY12" fmla="*/ 400318 h 4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002" h="469002">
                <a:moveTo>
                  <a:pt x="172075" y="299079"/>
                </a:moveTo>
                <a:cubicBezTo>
                  <a:pt x="207741" y="333557"/>
                  <a:pt x="264602" y="332594"/>
                  <a:pt x="299080" y="296928"/>
                </a:cubicBezTo>
                <a:cubicBezTo>
                  <a:pt x="333557" y="261262"/>
                  <a:pt x="332594" y="204401"/>
                  <a:pt x="296928" y="169923"/>
                </a:cubicBezTo>
                <a:cubicBezTo>
                  <a:pt x="261262" y="135445"/>
                  <a:pt x="204401" y="136409"/>
                  <a:pt x="169923" y="172074"/>
                </a:cubicBezTo>
                <a:cubicBezTo>
                  <a:pt x="135446" y="207740"/>
                  <a:pt x="136409" y="264602"/>
                  <a:pt x="172075" y="299079"/>
                </a:cubicBezTo>
                <a:close/>
                <a:moveTo>
                  <a:pt x="68684" y="400318"/>
                </a:moveTo>
                <a:cubicBezTo>
                  <a:pt x="26247" y="357882"/>
                  <a:pt x="0" y="299257"/>
                  <a:pt x="0" y="234501"/>
                </a:cubicBezTo>
                <a:lnTo>
                  <a:pt x="1" y="234501"/>
                </a:lnTo>
                <a:cubicBezTo>
                  <a:pt x="1" y="104990"/>
                  <a:pt x="104991" y="0"/>
                  <a:pt x="234502" y="0"/>
                </a:cubicBezTo>
                <a:lnTo>
                  <a:pt x="469002" y="0"/>
                </a:lnTo>
                <a:lnTo>
                  <a:pt x="469002" y="234501"/>
                </a:lnTo>
                <a:cubicBezTo>
                  <a:pt x="469002" y="364012"/>
                  <a:pt x="364012" y="469002"/>
                  <a:pt x="234501" y="469002"/>
                </a:cubicBezTo>
                <a:cubicBezTo>
                  <a:pt x="169745" y="469002"/>
                  <a:pt x="111120" y="442754"/>
                  <a:pt x="68684" y="400318"/>
                </a:cubicBezTo>
                <a:close/>
              </a:path>
            </a:pathLst>
          </a:custGeom>
          <a:solidFill>
            <a:srgbClr val="FFD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7F5CB817-2D2B-9A69-F844-5BE3095F432C}"/>
              </a:ext>
            </a:extLst>
          </p:cNvPr>
          <p:cNvSpPr/>
          <p:nvPr/>
        </p:nvSpPr>
        <p:spPr>
          <a:xfrm rot="8158231">
            <a:off x="5815810" y="2625413"/>
            <a:ext cx="306108" cy="306108"/>
          </a:xfrm>
          <a:custGeom>
            <a:avLst/>
            <a:gdLst>
              <a:gd name="connsiteX0" fmla="*/ 172075 w 469002"/>
              <a:gd name="connsiteY0" fmla="*/ 299079 h 469002"/>
              <a:gd name="connsiteX1" fmla="*/ 299080 w 469002"/>
              <a:gd name="connsiteY1" fmla="*/ 296928 h 469002"/>
              <a:gd name="connsiteX2" fmla="*/ 296928 w 469002"/>
              <a:gd name="connsiteY2" fmla="*/ 169923 h 469002"/>
              <a:gd name="connsiteX3" fmla="*/ 169923 w 469002"/>
              <a:gd name="connsiteY3" fmla="*/ 172074 h 469002"/>
              <a:gd name="connsiteX4" fmla="*/ 172075 w 469002"/>
              <a:gd name="connsiteY4" fmla="*/ 299079 h 469002"/>
              <a:gd name="connsiteX5" fmla="*/ 68684 w 469002"/>
              <a:gd name="connsiteY5" fmla="*/ 400318 h 469002"/>
              <a:gd name="connsiteX6" fmla="*/ 0 w 469002"/>
              <a:gd name="connsiteY6" fmla="*/ 234501 h 469002"/>
              <a:gd name="connsiteX7" fmla="*/ 1 w 469002"/>
              <a:gd name="connsiteY7" fmla="*/ 234501 h 469002"/>
              <a:gd name="connsiteX8" fmla="*/ 234502 w 469002"/>
              <a:gd name="connsiteY8" fmla="*/ 0 h 469002"/>
              <a:gd name="connsiteX9" fmla="*/ 469002 w 469002"/>
              <a:gd name="connsiteY9" fmla="*/ 0 h 469002"/>
              <a:gd name="connsiteX10" fmla="*/ 469002 w 469002"/>
              <a:gd name="connsiteY10" fmla="*/ 234501 h 469002"/>
              <a:gd name="connsiteX11" fmla="*/ 234501 w 469002"/>
              <a:gd name="connsiteY11" fmla="*/ 469002 h 469002"/>
              <a:gd name="connsiteX12" fmla="*/ 68684 w 469002"/>
              <a:gd name="connsiteY12" fmla="*/ 400318 h 4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002" h="469002">
                <a:moveTo>
                  <a:pt x="172075" y="299079"/>
                </a:moveTo>
                <a:cubicBezTo>
                  <a:pt x="207741" y="333557"/>
                  <a:pt x="264602" y="332594"/>
                  <a:pt x="299080" y="296928"/>
                </a:cubicBezTo>
                <a:cubicBezTo>
                  <a:pt x="333557" y="261262"/>
                  <a:pt x="332594" y="204401"/>
                  <a:pt x="296928" y="169923"/>
                </a:cubicBezTo>
                <a:cubicBezTo>
                  <a:pt x="261262" y="135445"/>
                  <a:pt x="204401" y="136409"/>
                  <a:pt x="169923" y="172074"/>
                </a:cubicBezTo>
                <a:cubicBezTo>
                  <a:pt x="135446" y="207740"/>
                  <a:pt x="136409" y="264602"/>
                  <a:pt x="172075" y="299079"/>
                </a:cubicBezTo>
                <a:close/>
                <a:moveTo>
                  <a:pt x="68684" y="400318"/>
                </a:moveTo>
                <a:cubicBezTo>
                  <a:pt x="26247" y="357882"/>
                  <a:pt x="0" y="299257"/>
                  <a:pt x="0" y="234501"/>
                </a:cubicBezTo>
                <a:lnTo>
                  <a:pt x="1" y="234501"/>
                </a:lnTo>
                <a:cubicBezTo>
                  <a:pt x="1" y="104990"/>
                  <a:pt x="104991" y="0"/>
                  <a:pt x="234502" y="0"/>
                </a:cubicBezTo>
                <a:lnTo>
                  <a:pt x="469002" y="0"/>
                </a:lnTo>
                <a:lnTo>
                  <a:pt x="469002" y="234501"/>
                </a:lnTo>
                <a:cubicBezTo>
                  <a:pt x="469002" y="364012"/>
                  <a:pt x="364012" y="469002"/>
                  <a:pt x="234501" y="469002"/>
                </a:cubicBezTo>
                <a:cubicBezTo>
                  <a:pt x="169745" y="469002"/>
                  <a:pt x="111120" y="442754"/>
                  <a:pt x="68684" y="400318"/>
                </a:cubicBezTo>
                <a:close/>
              </a:path>
            </a:pathLst>
          </a:custGeom>
          <a:solidFill>
            <a:srgbClr val="FFD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771CFC2-601D-50C5-1CAB-0FD5062DB77D}"/>
              </a:ext>
            </a:extLst>
          </p:cNvPr>
          <p:cNvSpPr/>
          <p:nvPr/>
        </p:nvSpPr>
        <p:spPr>
          <a:xfrm rot="8158231">
            <a:off x="6723326" y="4229163"/>
            <a:ext cx="306108" cy="306108"/>
          </a:xfrm>
          <a:custGeom>
            <a:avLst/>
            <a:gdLst>
              <a:gd name="connsiteX0" fmla="*/ 172075 w 469002"/>
              <a:gd name="connsiteY0" fmla="*/ 299079 h 469002"/>
              <a:gd name="connsiteX1" fmla="*/ 299080 w 469002"/>
              <a:gd name="connsiteY1" fmla="*/ 296928 h 469002"/>
              <a:gd name="connsiteX2" fmla="*/ 296928 w 469002"/>
              <a:gd name="connsiteY2" fmla="*/ 169923 h 469002"/>
              <a:gd name="connsiteX3" fmla="*/ 169923 w 469002"/>
              <a:gd name="connsiteY3" fmla="*/ 172074 h 469002"/>
              <a:gd name="connsiteX4" fmla="*/ 172075 w 469002"/>
              <a:gd name="connsiteY4" fmla="*/ 299079 h 469002"/>
              <a:gd name="connsiteX5" fmla="*/ 68684 w 469002"/>
              <a:gd name="connsiteY5" fmla="*/ 400318 h 469002"/>
              <a:gd name="connsiteX6" fmla="*/ 0 w 469002"/>
              <a:gd name="connsiteY6" fmla="*/ 234501 h 469002"/>
              <a:gd name="connsiteX7" fmla="*/ 1 w 469002"/>
              <a:gd name="connsiteY7" fmla="*/ 234501 h 469002"/>
              <a:gd name="connsiteX8" fmla="*/ 234502 w 469002"/>
              <a:gd name="connsiteY8" fmla="*/ 0 h 469002"/>
              <a:gd name="connsiteX9" fmla="*/ 469002 w 469002"/>
              <a:gd name="connsiteY9" fmla="*/ 0 h 469002"/>
              <a:gd name="connsiteX10" fmla="*/ 469002 w 469002"/>
              <a:gd name="connsiteY10" fmla="*/ 234501 h 469002"/>
              <a:gd name="connsiteX11" fmla="*/ 234501 w 469002"/>
              <a:gd name="connsiteY11" fmla="*/ 469002 h 469002"/>
              <a:gd name="connsiteX12" fmla="*/ 68684 w 469002"/>
              <a:gd name="connsiteY12" fmla="*/ 400318 h 4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002" h="469002">
                <a:moveTo>
                  <a:pt x="172075" y="299079"/>
                </a:moveTo>
                <a:cubicBezTo>
                  <a:pt x="207741" y="333557"/>
                  <a:pt x="264602" y="332594"/>
                  <a:pt x="299080" y="296928"/>
                </a:cubicBezTo>
                <a:cubicBezTo>
                  <a:pt x="333557" y="261262"/>
                  <a:pt x="332594" y="204401"/>
                  <a:pt x="296928" y="169923"/>
                </a:cubicBezTo>
                <a:cubicBezTo>
                  <a:pt x="261262" y="135445"/>
                  <a:pt x="204401" y="136409"/>
                  <a:pt x="169923" y="172074"/>
                </a:cubicBezTo>
                <a:cubicBezTo>
                  <a:pt x="135446" y="207740"/>
                  <a:pt x="136409" y="264602"/>
                  <a:pt x="172075" y="299079"/>
                </a:cubicBezTo>
                <a:close/>
                <a:moveTo>
                  <a:pt x="68684" y="400318"/>
                </a:moveTo>
                <a:cubicBezTo>
                  <a:pt x="26247" y="357882"/>
                  <a:pt x="0" y="299257"/>
                  <a:pt x="0" y="234501"/>
                </a:cubicBezTo>
                <a:lnTo>
                  <a:pt x="1" y="234501"/>
                </a:lnTo>
                <a:cubicBezTo>
                  <a:pt x="1" y="104990"/>
                  <a:pt x="104991" y="0"/>
                  <a:pt x="234502" y="0"/>
                </a:cubicBezTo>
                <a:lnTo>
                  <a:pt x="469002" y="0"/>
                </a:lnTo>
                <a:lnTo>
                  <a:pt x="469002" y="234501"/>
                </a:lnTo>
                <a:cubicBezTo>
                  <a:pt x="469002" y="364012"/>
                  <a:pt x="364012" y="469002"/>
                  <a:pt x="234501" y="469002"/>
                </a:cubicBezTo>
                <a:cubicBezTo>
                  <a:pt x="169745" y="469002"/>
                  <a:pt x="111120" y="442754"/>
                  <a:pt x="68684" y="400318"/>
                </a:cubicBezTo>
                <a:close/>
              </a:path>
            </a:pathLst>
          </a:custGeom>
          <a:solidFill>
            <a:srgbClr val="FFD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185BDBA-4B5D-DA50-B34F-9A3562E1AD8D}"/>
              </a:ext>
            </a:extLst>
          </p:cNvPr>
          <p:cNvSpPr/>
          <p:nvPr/>
        </p:nvSpPr>
        <p:spPr>
          <a:xfrm rot="8158231">
            <a:off x="9045729" y="2637457"/>
            <a:ext cx="177546" cy="177546"/>
          </a:xfrm>
          <a:custGeom>
            <a:avLst/>
            <a:gdLst>
              <a:gd name="connsiteX0" fmla="*/ 172075 w 469002"/>
              <a:gd name="connsiteY0" fmla="*/ 299079 h 469002"/>
              <a:gd name="connsiteX1" fmla="*/ 299080 w 469002"/>
              <a:gd name="connsiteY1" fmla="*/ 296928 h 469002"/>
              <a:gd name="connsiteX2" fmla="*/ 296928 w 469002"/>
              <a:gd name="connsiteY2" fmla="*/ 169923 h 469002"/>
              <a:gd name="connsiteX3" fmla="*/ 169923 w 469002"/>
              <a:gd name="connsiteY3" fmla="*/ 172074 h 469002"/>
              <a:gd name="connsiteX4" fmla="*/ 172075 w 469002"/>
              <a:gd name="connsiteY4" fmla="*/ 299079 h 469002"/>
              <a:gd name="connsiteX5" fmla="*/ 68684 w 469002"/>
              <a:gd name="connsiteY5" fmla="*/ 400318 h 469002"/>
              <a:gd name="connsiteX6" fmla="*/ 0 w 469002"/>
              <a:gd name="connsiteY6" fmla="*/ 234501 h 469002"/>
              <a:gd name="connsiteX7" fmla="*/ 1 w 469002"/>
              <a:gd name="connsiteY7" fmla="*/ 234501 h 469002"/>
              <a:gd name="connsiteX8" fmla="*/ 234502 w 469002"/>
              <a:gd name="connsiteY8" fmla="*/ 0 h 469002"/>
              <a:gd name="connsiteX9" fmla="*/ 469002 w 469002"/>
              <a:gd name="connsiteY9" fmla="*/ 0 h 469002"/>
              <a:gd name="connsiteX10" fmla="*/ 469002 w 469002"/>
              <a:gd name="connsiteY10" fmla="*/ 234501 h 469002"/>
              <a:gd name="connsiteX11" fmla="*/ 234501 w 469002"/>
              <a:gd name="connsiteY11" fmla="*/ 469002 h 469002"/>
              <a:gd name="connsiteX12" fmla="*/ 68684 w 469002"/>
              <a:gd name="connsiteY12" fmla="*/ 400318 h 4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002" h="469002">
                <a:moveTo>
                  <a:pt x="172075" y="299079"/>
                </a:moveTo>
                <a:cubicBezTo>
                  <a:pt x="207741" y="333557"/>
                  <a:pt x="264602" y="332594"/>
                  <a:pt x="299080" y="296928"/>
                </a:cubicBezTo>
                <a:cubicBezTo>
                  <a:pt x="333557" y="261262"/>
                  <a:pt x="332594" y="204401"/>
                  <a:pt x="296928" y="169923"/>
                </a:cubicBezTo>
                <a:cubicBezTo>
                  <a:pt x="261262" y="135445"/>
                  <a:pt x="204401" y="136409"/>
                  <a:pt x="169923" y="172074"/>
                </a:cubicBezTo>
                <a:cubicBezTo>
                  <a:pt x="135446" y="207740"/>
                  <a:pt x="136409" y="264602"/>
                  <a:pt x="172075" y="299079"/>
                </a:cubicBezTo>
                <a:close/>
                <a:moveTo>
                  <a:pt x="68684" y="400318"/>
                </a:moveTo>
                <a:cubicBezTo>
                  <a:pt x="26247" y="357882"/>
                  <a:pt x="0" y="299257"/>
                  <a:pt x="0" y="234501"/>
                </a:cubicBezTo>
                <a:lnTo>
                  <a:pt x="1" y="234501"/>
                </a:lnTo>
                <a:cubicBezTo>
                  <a:pt x="1" y="104990"/>
                  <a:pt x="104991" y="0"/>
                  <a:pt x="234502" y="0"/>
                </a:cubicBezTo>
                <a:lnTo>
                  <a:pt x="469002" y="0"/>
                </a:lnTo>
                <a:lnTo>
                  <a:pt x="469002" y="234501"/>
                </a:lnTo>
                <a:cubicBezTo>
                  <a:pt x="469002" y="364012"/>
                  <a:pt x="364012" y="469002"/>
                  <a:pt x="234501" y="469002"/>
                </a:cubicBezTo>
                <a:cubicBezTo>
                  <a:pt x="169745" y="469002"/>
                  <a:pt x="111120" y="442754"/>
                  <a:pt x="68684" y="400318"/>
                </a:cubicBezTo>
                <a:close/>
              </a:path>
            </a:pathLst>
          </a:custGeom>
          <a:solidFill>
            <a:srgbClr val="DA06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AA53C9C2-9797-2D14-9F85-2B007F193398}"/>
              </a:ext>
            </a:extLst>
          </p:cNvPr>
          <p:cNvSpPr/>
          <p:nvPr/>
        </p:nvSpPr>
        <p:spPr>
          <a:xfrm rot="8158231">
            <a:off x="9055414" y="3301243"/>
            <a:ext cx="177546" cy="177546"/>
          </a:xfrm>
          <a:custGeom>
            <a:avLst/>
            <a:gdLst>
              <a:gd name="connsiteX0" fmla="*/ 172075 w 469002"/>
              <a:gd name="connsiteY0" fmla="*/ 299079 h 469002"/>
              <a:gd name="connsiteX1" fmla="*/ 299080 w 469002"/>
              <a:gd name="connsiteY1" fmla="*/ 296928 h 469002"/>
              <a:gd name="connsiteX2" fmla="*/ 296928 w 469002"/>
              <a:gd name="connsiteY2" fmla="*/ 169923 h 469002"/>
              <a:gd name="connsiteX3" fmla="*/ 169923 w 469002"/>
              <a:gd name="connsiteY3" fmla="*/ 172074 h 469002"/>
              <a:gd name="connsiteX4" fmla="*/ 172075 w 469002"/>
              <a:gd name="connsiteY4" fmla="*/ 299079 h 469002"/>
              <a:gd name="connsiteX5" fmla="*/ 68684 w 469002"/>
              <a:gd name="connsiteY5" fmla="*/ 400318 h 469002"/>
              <a:gd name="connsiteX6" fmla="*/ 0 w 469002"/>
              <a:gd name="connsiteY6" fmla="*/ 234501 h 469002"/>
              <a:gd name="connsiteX7" fmla="*/ 1 w 469002"/>
              <a:gd name="connsiteY7" fmla="*/ 234501 h 469002"/>
              <a:gd name="connsiteX8" fmla="*/ 234502 w 469002"/>
              <a:gd name="connsiteY8" fmla="*/ 0 h 469002"/>
              <a:gd name="connsiteX9" fmla="*/ 469002 w 469002"/>
              <a:gd name="connsiteY9" fmla="*/ 0 h 469002"/>
              <a:gd name="connsiteX10" fmla="*/ 469002 w 469002"/>
              <a:gd name="connsiteY10" fmla="*/ 234501 h 469002"/>
              <a:gd name="connsiteX11" fmla="*/ 234501 w 469002"/>
              <a:gd name="connsiteY11" fmla="*/ 469002 h 469002"/>
              <a:gd name="connsiteX12" fmla="*/ 68684 w 469002"/>
              <a:gd name="connsiteY12" fmla="*/ 400318 h 4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002" h="469002">
                <a:moveTo>
                  <a:pt x="172075" y="299079"/>
                </a:moveTo>
                <a:cubicBezTo>
                  <a:pt x="207741" y="333557"/>
                  <a:pt x="264602" y="332594"/>
                  <a:pt x="299080" y="296928"/>
                </a:cubicBezTo>
                <a:cubicBezTo>
                  <a:pt x="333557" y="261262"/>
                  <a:pt x="332594" y="204401"/>
                  <a:pt x="296928" y="169923"/>
                </a:cubicBezTo>
                <a:cubicBezTo>
                  <a:pt x="261262" y="135445"/>
                  <a:pt x="204401" y="136409"/>
                  <a:pt x="169923" y="172074"/>
                </a:cubicBezTo>
                <a:cubicBezTo>
                  <a:pt x="135446" y="207740"/>
                  <a:pt x="136409" y="264602"/>
                  <a:pt x="172075" y="299079"/>
                </a:cubicBezTo>
                <a:close/>
                <a:moveTo>
                  <a:pt x="68684" y="400318"/>
                </a:moveTo>
                <a:cubicBezTo>
                  <a:pt x="26247" y="357882"/>
                  <a:pt x="0" y="299257"/>
                  <a:pt x="0" y="234501"/>
                </a:cubicBezTo>
                <a:lnTo>
                  <a:pt x="1" y="234501"/>
                </a:lnTo>
                <a:cubicBezTo>
                  <a:pt x="1" y="104990"/>
                  <a:pt x="104991" y="0"/>
                  <a:pt x="234502" y="0"/>
                </a:cubicBezTo>
                <a:lnTo>
                  <a:pt x="469002" y="0"/>
                </a:lnTo>
                <a:lnTo>
                  <a:pt x="469002" y="234501"/>
                </a:lnTo>
                <a:cubicBezTo>
                  <a:pt x="469002" y="364012"/>
                  <a:pt x="364012" y="469002"/>
                  <a:pt x="234501" y="469002"/>
                </a:cubicBezTo>
                <a:cubicBezTo>
                  <a:pt x="169745" y="469002"/>
                  <a:pt x="111120" y="442754"/>
                  <a:pt x="68684" y="40031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001746"/>
              </a:solidFill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72DCDFA6-DEEA-6AA2-836B-C5611554E811}"/>
              </a:ext>
            </a:extLst>
          </p:cNvPr>
          <p:cNvSpPr/>
          <p:nvPr/>
        </p:nvSpPr>
        <p:spPr>
          <a:xfrm rot="8158231">
            <a:off x="9055414" y="2968090"/>
            <a:ext cx="177546" cy="177546"/>
          </a:xfrm>
          <a:custGeom>
            <a:avLst/>
            <a:gdLst>
              <a:gd name="connsiteX0" fmla="*/ 172075 w 469002"/>
              <a:gd name="connsiteY0" fmla="*/ 299079 h 469002"/>
              <a:gd name="connsiteX1" fmla="*/ 299080 w 469002"/>
              <a:gd name="connsiteY1" fmla="*/ 296928 h 469002"/>
              <a:gd name="connsiteX2" fmla="*/ 296928 w 469002"/>
              <a:gd name="connsiteY2" fmla="*/ 169923 h 469002"/>
              <a:gd name="connsiteX3" fmla="*/ 169923 w 469002"/>
              <a:gd name="connsiteY3" fmla="*/ 172074 h 469002"/>
              <a:gd name="connsiteX4" fmla="*/ 172075 w 469002"/>
              <a:gd name="connsiteY4" fmla="*/ 299079 h 469002"/>
              <a:gd name="connsiteX5" fmla="*/ 68684 w 469002"/>
              <a:gd name="connsiteY5" fmla="*/ 400318 h 469002"/>
              <a:gd name="connsiteX6" fmla="*/ 0 w 469002"/>
              <a:gd name="connsiteY6" fmla="*/ 234501 h 469002"/>
              <a:gd name="connsiteX7" fmla="*/ 1 w 469002"/>
              <a:gd name="connsiteY7" fmla="*/ 234501 h 469002"/>
              <a:gd name="connsiteX8" fmla="*/ 234502 w 469002"/>
              <a:gd name="connsiteY8" fmla="*/ 0 h 469002"/>
              <a:gd name="connsiteX9" fmla="*/ 469002 w 469002"/>
              <a:gd name="connsiteY9" fmla="*/ 0 h 469002"/>
              <a:gd name="connsiteX10" fmla="*/ 469002 w 469002"/>
              <a:gd name="connsiteY10" fmla="*/ 234501 h 469002"/>
              <a:gd name="connsiteX11" fmla="*/ 234501 w 469002"/>
              <a:gd name="connsiteY11" fmla="*/ 469002 h 469002"/>
              <a:gd name="connsiteX12" fmla="*/ 68684 w 469002"/>
              <a:gd name="connsiteY12" fmla="*/ 400318 h 46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002" h="469002">
                <a:moveTo>
                  <a:pt x="172075" y="299079"/>
                </a:moveTo>
                <a:cubicBezTo>
                  <a:pt x="207741" y="333557"/>
                  <a:pt x="264602" y="332594"/>
                  <a:pt x="299080" y="296928"/>
                </a:cubicBezTo>
                <a:cubicBezTo>
                  <a:pt x="333557" y="261262"/>
                  <a:pt x="332594" y="204401"/>
                  <a:pt x="296928" y="169923"/>
                </a:cubicBezTo>
                <a:cubicBezTo>
                  <a:pt x="261262" y="135445"/>
                  <a:pt x="204401" y="136409"/>
                  <a:pt x="169923" y="172074"/>
                </a:cubicBezTo>
                <a:cubicBezTo>
                  <a:pt x="135446" y="207740"/>
                  <a:pt x="136409" y="264602"/>
                  <a:pt x="172075" y="299079"/>
                </a:cubicBezTo>
                <a:close/>
                <a:moveTo>
                  <a:pt x="68684" y="400318"/>
                </a:moveTo>
                <a:cubicBezTo>
                  <a:pt x="26247" y="357882"/>
                  <a:pt x="0" y="299257"/>
                  <a:pt x="0" y="234501"/>
                </a:cubicBezTo>
                <a:lnTo>
                  <a:pt x="1" y="234501"/>
                </a:lnTo>
                <a:cubicBezTo>
                  <a:pt x="1" y="104990"/>
                  <a:pt x="104991" y="0"/>
                  <a:pt x="234502" y="0"/>
                </a:cubicBezTo>
                <a:lnTo>
                  <a:pt x="469002" y="0"/>
                </a:lnTo>
                <a:lnTo>
                  <a:pt x="469002" y="234501"/>
                </a:lnTo>
                <a:cubicBezTo>
                  <a:pt x="469002" y="364012"/>
                  <a:pt x="364012" y="469002"/>
                  <a:pt x="234501" y="469002"/>
                </a:cubicBezTo>
                <a:cubicBezTo>
                  <a:pt x="169745" y="469002"/>
                  <a:pt x="111120" y="442754"/>
                  <a:pt x="68684" y="400318"/>
                </a:cubicBezTo>
                <a:close/>
              </a:path>
            </a:pathLst>
          </a:custGeom>
          <a:solidFill>
            <a:srgbClr val="FFD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51F7BE3-EF1A-36BF-CD25-B562B364D393}"/>
              </a:ext>
            </a:extLst>
          </p:cNvPr>
          <p:cNvSpPr/>
          <p:nvPr/>
        </p:nvSpPr>
        <p:spPr>
          <a:xfrm>
            <a:off x="461752" y="1285124"/>
            <a:ext cx="11196848" cy="814152"/>
          </a:xfrm>
          <a:prstGeom prst="rect">
            <a:avLst/>
          </a:prstGeom>
          <a:solidFill>
            <a:schemeClr val="bg1">
              <a:alpha val="5034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81B520-36A7-E875-F102-ACDE908791B1}"/>
              </a:ext>
            </a:extLst>
          </p:cNvPr>
          <p:cNvSpPr/>
          <p:nvPr/>
        </p:nvSpPr>
        <p:spPr>
          <a:xfrm>
            <a:off x="461752" y="2405944"/>
            <a:ext cx="2678768" cy="3842456"/>
          </a:xfrm>
          <a:prstGeom prst="rect">
            <a:avLst/>
          </a:prstGeom>
          <a:solidFill>
            <a:schemeClr val="bg1">
              <a:alpha val="73815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A9E6B7-953F-C8B3-AFB5-5F7874CD225E}"/>
              </a:ext>
            </a:extLst>
          </p:cNvPr>
          <p:cNvSpPr/>
          <p:nvPr/>
        </p:nvSpPr>
        <p:spPr>
          <a:xfrm>
            <a:off x="3301112" y="2405944"/>
            <a:ext cx="2678768" cy="3842456"/>
          </a:xfrm>
          <a:prstGeom prst="rect">
            <a:avLst/>
          </a:prstGeom>
          <a:solidFill>
            <a:schemeClr val="bg1">
              <a:alpha val="73815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93D5A5-87F4-B712-A225-BE6AD46A362A}"/>
              </a:ext>
            </a:extLst>
          </p:cNvPr>
          <p:cNvSpPr/>
          <p:nvPr/>
        </p:nvSpPr>
        <p:spPr>
          <a:xfrm>
            <a:off x="6140472" y="2405944"/>
            <a:ext cx="2678768" cy="3842456"/>
          </a:xfrm>
          <a:prstGeom prst="rect">
            <a:avLst/>
          </a:prstGeom>
          <a:solidFill>
            <a:schemeClr val="bg1">
              <a:alpha val="73815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2285EB-712B-3B3B-7014-961726D00B34}"/>
              </a:ext>
            </a:extLst>
          </p:cNvPr>
          <p:cNvSpPr/>
          <p:nvPr/>
        </p:nvSpPr>
        <p:spPr>
          <a:xfrm>
            <a:off x="8979832" y="2405944"/>
            <a:ext cx="2678768" cy="3842456"/>
          </a:xfrm>
          <a:prstGeom prst="rect">
            <a:avLst/>
          </a:prstGeom>
          <a:solidFill>
            <a:schemeClr val="bg1">
              <a:alpha val="73815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B333089B-A209-B0EE-2306-6D472063B836}"/>
              </a:ext>
            </a:extLst>
          </p:cNvPr>
          <p:cNvSpPr txBox="1"/>
          <p:nvPr/>
        </p:nvSpPr>
        <p:spPr>
          <a:xfrm>
            <a:off x="621870" y="2645622"/>
            <a:ext cx="2349930" cy="26116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spcBef>
                <a:spcPts val="105"/>
              </a:spcBef>
              <a:tabLst>
                <a:tab pos="250190" algn="l"/>
              </a:tabLst>
            </a:pPr>
            <a:r>
              <a:rPr lang="en-US" sz="1200" b="1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  <a:t>CELL SITE, SMALL </a:t>
            </a:r>
            <a:br>
              <a:rPr lang="en-US" sz="1200" b="1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</a:br>
            <a:r>
              <a:rPr lang="en-US" sz="1200" b="1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  <a:t>CELL &amp; </a:t>
            </a:r>
            <a:r>
              <a:rPr lang="en-US" sz="1200" b="1" spc="-25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  <a:t>DAS</a:t>
            </a:r>
            <a:endParaRPr lang="en-US" sz="1200" b="1" dirty="0">
              <a:solidFill>
                <a:srgbClr val="001746"/>
              </a:solidFill>
              <a:latin typeface="Montserrat SemiBold" pitchFamily="2" charset="77"/>
              <a:cs typeface="Calibri"/>
            </a:endParaRPr>
          </a:p>
          <a:p>
            <a:pPr marL="179388" indent="-166688" algn="l">
              <a:spcBef>
                <a:spcPts val="105"/>
              </a:spcBef>
              <a:buFont typeface="Symbol"/>
              <a:buChar char=""/>
              <a:tabLst>
                <a:tab pos="249238" algn="l"/>
              </a:tabLst>
            </a:pP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Warehousing and Inventory Management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New Site Builds</a:t>
            </a:r>
          </a:p>
          <a:p>
            <a:pPr marL="179388" indent="-166688" algn="l"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Towers/Roof Tops/Water Tanks</a:t>
            </a:r>
          </a:p>
          <a:p>
            <a:pPr marL="179388" indent="-166688" algn="l"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Technology Upgrades</a:t>
            </a:r>
          </a:p>
          <a:p>
            <a:pPr marL="179388" indent="-166688" algn="l"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Indoor/Outdoor Antenna Installation</a:t>
            </a:r>
          </a:p>
          <a:p>
            <a:pPr marL="179388" indent="-166688" algn="l"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Head End Room equipment</a:t>
            </a: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 </a:t>
            </a: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installation</a:t>
            </a:r>
          </a:p>
          <a:p>
            <a:pPr marL="179388" indent="-166688" algn="l"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Disaster Recovery</a:t>
            </a:r>
          </a:p>
          <a:p>
            <a:pPr marL="179388" indent="-166688" algn="l"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Special Events</a:t>
            </a: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63A7122A-E819-4946-41E3-4AC698881661}"/>
              </a:ext>
            </a:extLst>
          </p:cNvPr>
          <p:cNvSpPr txBox="1"/>
          <p:nvPr/>
        </p:nvSpPr>
        <p:spPr>
          <a:xfrm>
            <a:off x="6324600" y="2645622"/>
            <a:ext cx="1905000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spcBef>
                <a:spcPts val="105"/>
              </a:spcBef>
              <a:tabLst>
                <a:tab pos="250190" algn="l"/>
              </a:tabLst>
            </a:pPr>
            <a:r>
              <a:rPr lang="en-US" sz="1200" b="1" spc="-10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  <a:t>GREEN INITIATIVES</a:t>
            </a:r>
            <a:endParaRPr lang="en-US" sz="1200" b="1" dirty="0">
              <a:solidFill>
                <a:srgbClr val="001746"/>
              </a:solidFill>
              <a:latin typeface="Montserrat SemiBold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EV Charging</a:t>
            </a:r>
          </a:p>
          <a:p>
            <a:pPr marL="179388" indent="-166688" algn="l">
              <a:lnSpc>
                <a:spcPct val="100000"/>
              </a:lnSpc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Solar Installations</a:t>
            </a:r>
          </a:p>
          <a:p>
            <a:pPr marL="179388" indent="-166688" algn="l">
              <a:lnSpc>
                <a:spcPct val="100000"/>
              </a:lnSpc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Battery Storage</a:t>
            </a:r>
          </a:p>
          <a:p>
            <a:pPr marL="179388" indent="-166688" algn="l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Wind Application</a:t>
            </a:r>
            <a:r>
              <a:rPr sz="1200" spc="-1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s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 Light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2839CB9C-904E-41FE-F2D2-C65DFEA3E938}"/>
              </a:ext>
            </a:extLst>
          </p:cNvPr>
          <p:cNvSpPr txBox="1"/>
          <p:nvPr/>
        </p:nvSpPr>
        <p:spPr>
          <a:xfrm>
            <a:off x="9153889" y="2645622"/>
            <a:ext cx="2318931" cy="2242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spcBef>
                <a:spcPts val="105"/>
              </a:spcBef>
              <a:tabLst>
                <a:tab pos="250190" algn="l"/>
              </a:tabLst>
            </a:pPr>
            <a:r>
              <a:rPr lang="en-US" sz="1200" b="1" spc="-20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  <a:t>SITE </a:t>
            </a:r>
            <a:r>
              <a:rPr lang="en-US" sz="1200" b="1" spc="-10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  <a:t>ACQUISITION</a:t>
            </a:r>
            <a:endParaRPr lang="en-US" sz="1200" b="1" dirty="0">
              <a:solidFill>
                <a:srgbClr val="001746"/>
              </a:solidFill>
              <a:latin typeface="Montserrat SemiBold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Search</a:t>
            </a:r>
            <a:r>
              <a:rPr sz="1200" spc="-15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 </a:t>
            </a: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/</a:t>
            </a:r>
            <a:r>
              <a:rPr sz="1200" spc="-1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 </a:t>
            </a:r>
            <a:r>
              <a:rPr sz="1200" spc="-2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SCIP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buFont typeface="Symbol"/>
              <a:buChar char=""/>
              <a:tabLst>
                <a:tab pos="249238" algn="l"/>
              </a:tabLst>
            </a:pPr>
            <a:r>
              <a:rPr sz="1200" spc="-1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Renewals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spc="-1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Leasing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spc="-25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A/E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spc="-1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Environmental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spc="-1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Regulatory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spc="-1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Zoning/Permitting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Power </a:t>
            </a:r>
            <a:r>
              <a:rPr sz="1200" spc="-1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Coordination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Fiber/backhaul</a:t>
            </a:r>
            <a:r>
              <a:rPr sz="1200" spc="-65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 </a:t>
            </a:r>
            <a:r>
              <a:rPr sz="1200" spc="-1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Coordination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Construction</a:t>
            </a:r>
            <a:r>
              <a:rPr sz="1200" spc="-55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 </a:t>
            </a:r>
            <a:r>
              <a:rPr sz="1200" spc="-1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management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4344AA46-67BA-6AD4-9A3B-301EAC106F92}"/>
              </a:ext>
            </a:extLst>
          </p:cNvPr>
          <p:cNvSpPr txBox="1"/>
          <p:nvPr/>
        </p:nvSpPr>
        <p:spPr>
          <a:xfrm>
            <a:off x="3459396" y="2645622"/>
            <a:ext cx="2362200" cy="24269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8265" algn="l">
              <a:spcBef>
                <a:spcPts val="105"/>
              </a:spcBef>
              <a:tabLst>
                <a:tab pos="250190" algn="l"/>
              </a:tabLst>
            </a:pPr>
            <a:r>
              <a:rPr lang="en-US" sz="1200" b="1" spc="-10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  <a:t>COMMISIONING INTEGRATION </a:t>
            </a:r>
            <a:r>
              <a:rPr lang="en-US" sz="1200" b="1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  <a:t>MW</a:t>
            </a:r>
            <a:r>
              <a:rPr lang="en-US" sz="1200" b="1" spc="-5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  <a:t>, </a:t>
            </a:r>
            <a:br>
              <a:rPr lang="en-US" sz="1200" b="1" spc="-5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</a:br>
            <a:r>
              <a:rPr lang="en-US" sz="1200" b="1" spc="-10" dirty="0">
                <a:solidFill>
                  <a:srgbClr val="001746"/>
                </a:solidFill>
                <a:latin typeface="Montserrat SemiBold" pitchFamily="2" charset="77"/>
                <a:cs typeface="Calibri"/>
              </a:rPr>
              <a:t>FIBER AND POWER</a:t>
            </a:r>
            <a:endParaRPr lang="en-US" sz="1200" b="1" dirty="0">
              <a:solidFill>
                <a:srgbClr val="001746"/>
              </a:solidFill>
              <a:latin typeface="Montserrat SemiBold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buFont typeface="Symbol"/>
              <a:buChar char=""/>
              <a:tabLst>
                <a:tab pos="249238" algn="l"/>
              </a:tabLst>
            </a:pP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Fiber Installation</a:t>
            </a:r>
          </a:p>
          <a:p>
            <a:pPr marL="179388" indent="-166688" algn="l">
              <a:lnSpc>
                <a:spcPct val="100000"/>
              </a:lnSpc>
              <a:buFont typeface="Symbol"/>
              <a:buChar char=""/>
              <a:tabLst>
                <a:tab pos="249238" algn="l"/>
              </a:tabLst>
            </a:pP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Fiber To The Home</a:t>
            </a:r>
          </a:p>
          <a:p>
            <a:pPr marL="179388" indent="-166688" algn="l">
              <a:lnSpc>
                <a:spcPct val="100000"/>
              </a:lnSpc>
              <a:buFont typeface="Symbol"/>
              <a:buChar char=""/>
              <a:tabLst>
                <a:tab pos="249238" algn="l"/>
              </a:tabLst>
            </a:pP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Fiber Fusion Splicing</a:t>
            </a:r>
          </a:p>
          <a:p>
            <a:pPr marL="179388" marR="88265" indent="-166688" algn="l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9238" algn="l"/>
              </a:tabLst>
            </a:pPr>
            <a:r>
              <a:rPr sz="1200" dirty="0" err="1">
                <a:solidFill>
                  <a:srgbClr val="001746"/>
                </a:solidFill>
                <a:latin typeface="Montserrat Medium" pitchFamily="2" charset="77"/>
                <a:cs typeface="Calibri"/>
              </a:rPr>
              <a:t>Ceragon</a:t>
            </a: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/SIAE/Bridgewave/ </a:t>
            </a:r>
            <a:r>
              <a:rPr sz="1200" dirty="0" err="1">
                <a:solidFill>
                  <a:srgbClr val="001746"/>
                </a:solidFill>
                <a:latin typeface="Montserrat Medium" pitchFamily="2" charset="77"/>
                <a:cs typeface="Calibri"/>
              </a:rPr>
              <a:t>Dragonwave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Install, Commission</a:t>
            </a: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ing and Integration</a:t>
            </a:r>
            <a:endParaRPr sz="1200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  <a:p>
            <a:pPr marL="179388" indent="-166688" algn="l">
              <a:lnSpc>
                <a:spcPct val="100000"/>
              </a:lnSpc>
              <a:buFont typeface="Symbol"/>
              <a:buChar char=""/>
              <a:tabLst>
                <a:tab pos="249238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Troubleshooting</a:t>
            </a:r>
          </a:p>
          <a:p>
            <a:pPr marL="179388" indent="-166688" algn="l">
              <a:lnSpc>
                <a:spcPct val="100000"/>
              </a:lnSpc>
              <a:buFont typeface="Symbol"/>
              <a:buChar char=""/>
              <a:tabLst>
                <a:tab pos="249238" algn="l"/>
              </a:tabLst>
            </a:pP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PIM, SWEEP &amp; </a:t>
            </a: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OTDR Testing</a:t>
            </a: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38FFD3CA-BDE1-BAFE-001D-8CF64F5401BD}"/>
              </a:ext>
            </a:extLst>
          </p:cNvPr>
          <p:cNvSpPr txBox="1"/>
          <p:nvPr/>
        </p:nvSpPr>
        <p:spPr>
          <a:xfrm>
            <a:off x="4038693" y="1419635"/>
            <a:ext cx="404199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9525" algn="ctr">
              <a:lnSpc>
                <a:spcPct val="100000"/>
              </a:lnSpc>
              <a:spcBef>
                <a:spcPts val="105"/>
              </a:spcBef>
            </a:pPr>
            <a:r>
              <a:rPr lang="en-US" spc="-1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PROJECT MANAGEMENT</a:t>
            </a:r>
            <a:endParaRPr lang="en-US" dirty="0">
              <a:solidFill>
                <a:srgbClr val="001746"/>
              </a:solidFill>
              <a:latin typeface="Montserrat Medium" pitchFamily="2" charset="77"/>
              <a:cs typeface="Calibri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5F6AEBA4-B339-D0DD-F272-CA0AB2547CFF}"/>
              </a:ext>
            </a:extLst>
          </p:cNvPr>
          <p:cNvSpPr txBox="1"/>
          <p:nvPr/>
        </p:nvSpPr>
        <p:spPr>
          <a:xfrm>
            <a:off x="1879962" y="1723894"/>
            <a:ext cx="84392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250190" algn="l"/>
              </a:tabLst>
            </a:pP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Cell site maintenance</a:t>
            </a: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   |   </a:t>
            </a: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Site Audits</a:t>
            </a: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   |   </a:t>
            </a: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Landlord Relations</a:t>
            </a: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   |   </a:t>
            </a: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Post </a:t>
            </a: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O</a:t>
            </a: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n </a:t>
            </a: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A</a:t>
            </a: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ir </a:t>
            </a: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R</a:t>
            </a: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epairs</a:t>
            </a:r>
            <a:r>
              <a:rPr lang="en-US"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   |   </a:t>
            </a:r>
            <a:r>
              <a:rPr sz="1200" dirty="0">
                <a:solidFill>
                  <a:srgbClr val="001746"/>
                </a:solidFill>
                <a:latin typeface="Montserrat Medium" pitchFamily="2" charset="77"/>
                <a:cs typeface="Calibri"/>
              </a:rPr>
              <a:t>Compliance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2498A7-BA72-C330-BE2B-F31C3E447136}"/>
              </a:ext>
            </a:extLst>
          </p:cNvPr>
          <p:cNvSpPr txBox="1"/>
          <p:nvPr/>
        </p:nvSpPr>
        <p:spPr>
          <a:xfrm>
            <a:off x="461752" y="320666"/>
            <a:ext cx="357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685" algn="l">
              <a:spcBef>
                <a:spcPts val="95"/>
              </a:spcBef>
            </a:pPr>
            <a:r>
              <a:rPr lang="en-US" sz="3600" spc="-30" dirty="0">
                <a:solidFill>
                  <a:srgbClr val="001746"/>
                </a:solidFill>
                <a:latin typeface="Montserrat SemiBold" pitchFamily="2" charset="77"/>
              </a:rPr>
              <a:t>CAPABILITIES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A0668C-1024-9FE2-9300-0FF289AE339E}"/>
              </a:ext>
            </a:extLst>
          </p:cNvPr>
          <p:cNvCxnSpPr>
            <a:cxnSpLocks/>
          </p:cNvCxnSpPr>
          <p:nvPr/>
        </p:nvCxnSpPr>
        <p:spPr>
          <a:xfrm>
            <a:off x="1828800" y="2099276"/>
            <a:ext cx="0" cy="30666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3E7741-8697-F35A-B0AC-AF043C0D57CE}"/>
              </a:ext>
            </a:extLst>
          </p:cNvPr>
          <p:cNvCxnSpPr>
            <a:cxnSpLocks/>
          </p:cNvCxnSpPr>
          <p:nvPr/>
        </p:nvCxnSpPr>
        <p:spPr>
          <a:xfrm>
            <a:off x="4648200" y="2099276"/>
            <a:ext cx="0" cy="30666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543234-8B55-E8EE-75FB-5E71911AC036}"/>
              </a:ext>
            </a:extLst>
          </p:cNvPr>
          <p:cNvCxnSpPr>
            <a:cxnSpLocks/>
          </p:cNvCxnSpPr>
          <p:nvPr/>
        </p:nvCxnSpPr>
        <p:spPr>
          <a:xfrm>
            <a:off x="7467600" y="2099276"/>
            <a:ext cx="0" cy="30666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EFBB57-F3DE-3ABF-808C-D80BC473074C}"/>
              </a:ext>
            </a:extLst>
          </p:cNvPr>
          <p:cNvCxnSpPr>
            <a:cxnSpLocks/>
          </p:cNvCxnSpPr>
          <p:nvPr/>
        </p:nvCxnSpPr>
        <p:spPr>
          <a:xfrm>
            <a:off x="10313355" y="2099276"/>
            <a:ext cx="0" cy="30666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6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1008A99-755B-8032-AAB8-7A325EBF63DD}"/>
              </a:ext>
            </a:extLst>
          </p:cNvPr>
          <p:cNvSpPr/>
          <p:nvPr/>
        </p:nvSpPr>
        <p:spPr>
          <a:xfrm>
            <a:off x="8441552" y="1828800"/>
            <a:ext cx="3238562" cy="166736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1F9DB2-368B-59BD-2403-944EACF725B9}"/>
              </a:ext>
            </a:extLst>
          </p:cNvPr>
          <p:cNvSpPr/>
          <p:nvPr/>
        </p:nvSpPr>
        <p:spPr>
          <a:xfrm>
            <a:off x="5204222" y="4199063"/>
            <a:ext cx="4042638" cy="209409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C69978-A906-C2EE-11A9-ABE0ECBA408A}"/>
              </a:ext>
            </a:extLst>
          </p:cNvPr>
          <p:cNvSpPr/>
          <p:nvPr/>
        </p:nvSpPr>
        <p:spPr>
          <a:xfrm>
            <a:off x="4161825" y="1401144"/>
            <a:ext cx="3980363" cy="252871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2790F7-5283-D8D3-8197-7AE21AF17C1B}"/>
              </a:ext>
            </a:extLst>
          </p:cNvPr>
          <p:cNvSpPr/>
          <p:nvPr/>
        </p:nvSpPr>
        <p:spPr>
          <a:xfrm>
            <a:off x="1264268" y="3293444"/>
            <a:ext cx="2454805" cy="200247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BF7661-0DB2-3040-E22A-951CC6988AA4}"/>
              </a:ext>
            </a:extLst>
          </p:cNvPr>
          <p:cNvSpPr/>
          <p:nvPr/>
        </p:nvSpPr>
        <p:spPr>
          <a:xfrm>
            <a:off x="457200" y="1774342"/>
            <a:ext cx="2281448" cy="11754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8708314" y="2149761"/>
            <a:ext cx="2743200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en-US" sz="1400" b="1" dirty="0">
                <a:solidFill>
                  <a:srgbClr val="001746"/>
                </a:solidFill>
                <a:latin typeface="Montserrat SemiBold" pitchFamily="2" charset="77"/>
                <a:cs typeface="Calibri Light"/>
              </a:rPr>
              <a:t>PROJECT CLOSE OUT</a:t>
            </a:r>
          </a:p>
          <a:p>
            <a:pPr marL="179388" indent="-166688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Inspection / site handoff</a:t>
            </a:r>
          </a:p>
          <a:p>
            <a:pPr marL="179388" indent="-166688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Permit closeout (if required)</a:t>
            </a:r>
          </a:p>
          <a:p>
            <a:pPr marL="179388" indent="-166688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Closeout package</a:t>
            </a:r>
          </a:p>
          <a:p>
            <a:pPr marL="179388" indent="-166688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Release of Lien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9734" y="1980952"/>
            <a:ext cx="2108091" cy="74764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88925" indent="-139700">
              <a:lnSpc>
                <a:spcPct val="100000"/>
              </a:lnSpc>
              <a:spcBef>
                <a:spcPts val="315"/>
              </a:spcBef>
              <a:tabLst>
                <a:tab pos="434975" algn="l"/>
              </a:tabLst>
            </a:pPr>
            <a:r>
              <a:rPr lang="en-US" sz="1400" dirty="0">
                <a:solidFill>
                  <a:srgbClr val="001746"/>
                </a:solidFill>
                <a:latin typeface="Montserrat SemiBold" pitchFamily="2" charset="77"/>
                <a:cs typeface="Calibri Light"/>
              </a:rPr>
              <a:t>CUSTOMER INPUTS:</a:t>
            </a:r>
          </a:p>
          <a:p>
            <a:pPr marL="288925" indent="-1397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34975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Purchase Order</a:t>
            </a:r>
          </a:p>
          <a:p>
            <a:pPr marL="288925" indent="-139700">
              <a:lnSpc>
                <a:spcPct val="100000"/>
              </a:lnSpc>
              <a:buFont typeface="Arial"/>
              <a:buChar char="•"/>
              <a:tabLst>
                <a:tab pos="434975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Scope of Work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491748" y="3496169"/>
            <a:ext cx="3208007" cy="15472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0190" algn="l"/>
              </a:tabLst>
            </a:pPr>
            <a:r>
              <a:rPr lang="en-US" sz="1400" b="1" dirty="0">
                <a:solidFill>
                  <a:srgbClr val="001746"/>
                </a:solidFill>
                <a:latin typeface="Montserrat SemiBold" pitchFamily="2" charset="77"/>
                <a:cs typeface="Calibri Light"/>
              </a:rPr>
              <a:t>PROJECT / PROGRAM MANAGEMENT</a:t>
            </a:r>
          </a:p>
          <a:p>
            <a:pPr marL="179388" indent="-166688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9238" algn="l"/>
              </a:tabLst>
            </a:pPr>
            <a:r>
              <a:rPr lang="en-US"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Project Setup</a:t>
            </a:r>
          </a:p>
          <a:p>
            <a:pPr marL="179388" indent="-166688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249238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Project Staffing</a:t>
            </a:r>
          </a:p>
          <a:p>
            <a:pPr marL="179388" indent="-166688">
              <a:lnSpc>
                <a:spcPct val="100000"/>
              </a:lnSpc>
              <a:buFont typeface="Symbol"/>
              <a:buChar char=""/>
              <a:tabLst>
                <a:tab pos="249238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Forecasting</a:t>
            </a:r>
          </a:p>
          <a:p>
            <a:pPr marL="179388" indent="-166688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Deployment</a:t>
            </a:r>
          </a:p>
          <a:p>
            <a:pPr marL="179388" indent="-166688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9238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Status Updates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4461189" y="1682483"/>
            <a:ext cx="3423437" cy="200247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spcBef>
                <a:spcPts val="195"/>
              </a:spcBef>
              <a:tabLst>
                <a:tab pos="299085" algn="l"/>
              </a:tabLst>
            </a:pPr>
            <a:r>
              <a:rPr lang="en-US" sz="1400" b="1" dirty="0">
                <a:solidFill>
                  <a:srgbClr val="001746"/>
                </a:solidFill>
                <a:latin typeface="Montserrat SemiBold" pitchFamily="2" charset="77"/>
                <a:cs typeface="Calibri Light"/>
              </a:rPr>
              <a:t>SITE ACQUISITION/RF ENGINEERING</a:t>
            </a:r>
          </a:p>
          <a:p>
            <a:pPr marL="179388" indent="-166688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Search / S</a:t>
            </a:r>
            <a:r>
              <a:rPr lang="en-US"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CIP</a:t>
            </a:r>
            <a:endParaRPr sz="1400" dirty="0">
              <a:solidFill>
                <a:srgbClr val="001746"/>
              </a:solidFill>
              <a:latin typeface="Montserrat Medium" pitchFamily="2" charset="77"/>
              <a:cs typeface="Calibri Light"/>
            </a:endParaRPr>
          </a:p>
          <a:p>
            <a:pPr marL="179388" indent="-166688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RF Testing / Design</a:t>
            </a:r>
          </a:p>
          <a:p>
            <a:pPr marL="179388" indent="-166688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Leasing / Amendments / Consents</a:t>
            </a:r>
          </a:p>
          <a:p>
            <a:pPr marL="179388" indent="-166688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A/E, zd's, cd's, LE's, SA</a:t>
            </a:r>
          </a:p>
          <a:p>
            <a:pPr marL="179388" indent="-166688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Zoning / Permitting</a:t>
            </a:r>
          </a:p>
          <a:p>
            <a:pPr marL="179388" indent="-166688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Environmental / Regulatory</a:t>
            </a:r>
          </a:p>
          <a:p>
            <a:pPr marL="179388" indent="-166688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Utility Coordination</a:t>
            </a:r>
          </a:p>
          <a:p>
            <a:pPr marL="179388" indent="-166688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CM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398211" y="4442352"/>
            <a:ext cx="3743274" cy="153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99085" algn="l"/>
              </a:tabLst>
            </a:pPr>
            <a:r>
              <a:rPr lang="en-US" sz="1400" b="1" dirty="0">
                <a:solidFill>
                  <a:srgbClr val="001746"/>
                </a:solidFill>
                <a:latin typeface="Montserrat SemiBold" pitchFamily="2" charset="77"/>
                <a:cs typeface="Calibri Light"/>
              </a:rPr>
              <a:t>SITE CONSTRUCTION</a:t>
            </a:r>
          </a:p>
          <a:p>
            <a:pPr marL="179388" indent="-166688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Safety</a:t>
            </a:r>
          </a:p>
          <a:p>
            <a:pPr marL="179388" indent="-166688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Mobilization / Landlord Coordination</a:t>
            </a:r>
          </a:p>
          <a:p>
            <a:pPr marL="179388" indent="-166688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Construction- Civil, RF, Utilities</a:t>
            </a:r>
          </a:p>
          <a:p>
            <a:pPr marL="179388" indent="-166688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Integration</a:t>
            </a:r>
          </a:p>
          <a:p>
            <a:pPr marL="179388" indent="-166688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Testing</a:t>
            </a:r>
            <a:endParaRPr lang="en-US" sz="1400" dirty="0">
              <a:solidFill>
                <a:srgbClr val="001746"/>
              </a:solidFill>
              <a:latin typeface="Montserrat Medium" pitchFamily="2" charset="77"/>
              <a:cs typeface="Calibri Light"/>
            </a:endParaRPr>
          </a:p>
          <a:p>
            <a:pPr marL="179388" indent="-166688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lang="en-US" sz="1400" dirty="0">
                <a:solidFill>
                  <a:srgbClr val="001746"/>
                </a:solidFill>
                <a:latin typeface="Montserrat Medium" pitchFamily="2" charset="77"/>
                <a:cs typeface="Calibri Light"/>
              </a:rPr>
              <a:t>Warehousing and Logistics</a:t>
            </a:r>
            <a:endParaRPr sz="1400" dirty="0">
              <a:solidFill>
                <a:srgbClr val="001746"/>
              </a:solidFill>
              <a:latin typeface="Montserrat Medium" pitchFamily="2" charset="77"/>
              <a:cs typeface="Calibri Ligh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D29CD7-35C8-B528-F8D0-9F354F6D60B0}"/>
              </a:ext>
            </a:extLst>
          </p:cNvPr>
          <p:cNvSpPr txBox="1"/>
          <p:nvPr/>
        </p:nvSpPr>
        <p:spPr>
          <a:xfrm>
            <a:off x="461752" y="320666"/>
            <a:ext cx="761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685" algn="l">
              <a:spcBef>
                <a:spcPts val="95"/>
              </a:spcBef>
            </a:pPr>
            <a:r>
              <a:rPr lang="en-US" sz="3600" spc="-40" dirty="0">
                <a:solidFill>
                  <a:srgbClr val="001746"/>
                </a:solidFill>
                <a:latin typeface="Montserrat SemiBold" pitchFamily="2" charset="77"/>
              </a:rPr>
              <a:t>TURNKEY</a:t>
            </a:r>
            <a:r>
              <a:rPr lang="en-US" sz="3600" spc="-95" dirty="0">
                <a:solidFill>
                  <a:srgbClr val="001746"/>
                </a:solidFill>
                <a:latin typeface="Montserrat SemiBold" pitchFamily="2" charset="77"/>
              </a:rPr>
              <a:t> </a:t>
            </a:r>
            <a:r>
              <a:rPr lang="en-US" sz="3600" spc="-45" dirty="0">
                <a:solidFill>
                  <a:srgbClr val="001746"/>
                </a:solidFill>
                <a:latin typeface="Montserrat SemiBold" pitchFamily="2" charset="77"/>
              </a:rPr>
              <a:t>DELIVERY</a:t>
            </a:r>
            <a:r>
              <a:rPr lang="en-US" sz="3600" spc="-330" dirty="0">
                <a:solidFill>
                  <a:srgbClr val="001746"/>
                </a:solidFill>
                <a:latin typeface="Montserrat SemiBold" pitchFamily="2" charset="77"/>
              </a:rPr>
              <a:t> </a:t>
            </a:r>
            <a:r>
              <a:rPr lang="en-US" sz="3600" spc="-20" dirty="0">
                <a:solidFill>
                  <a:srgbClr val="001746"/>
                </a:solidFill>
                <a:latin typeface="Montserrat SemiBold" pitchFamily="2" charset="77"/>
              </a:rPr>
              <a:t>STRATEGY</a:t>
            </a:r>
            <a:endParaRPr lang="en-US" sz="3600" spc="-30" dirty="0">
              <a:solidFill>
                <a:srgbClr val="001746"/>
              </a:solidFill>
              <a:latin typeface="Montserrat SemiBold" pitchFamily="2" charset="77"/>
            </a:endParaRPr>
          </a:p>
        </p:txBody>
      </p:sp>
      <p:sp>
        <p:nvSpPr>
          <p:cNvPr id="15" name="Bent-Up Arrow 14">
            <a:extLst>
              <a:ext uri="{FF2B5EF4-FFF2-40B4-BE49-F238E27FC236}">
                <a16:creationId xmlns:a16="http://schemas.microsoft.com/office/drawing/2014/main" id="{CD8B6B66-DF5C-5946-17B1-C749C6FC20AB}"/>
              </a:ext>
            </a:extLst>
          </p:cNvPr>
          <p:cNvSpPr/>
          <p:nvPr/>
        </p:nvSpPr>
        <p:spPr>
          <a:xfrm rot="5400000">
            <a:off x="451607" y="3250048"/>
            <a:ext cx="833717" cy="492241"/>
          </a:xfrm>
          <a:prstGeom prst="bentUpArrow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>
            <a:extLst>
              <a:ext uri="{FF2B5EF4-FFF2-40B4-BE49-F238E27FC236}">
                <a16:creationId xmlns:a16="http://schemas.microsoft.com/office/drawing/2014/main" id="{49555D81-A14C-4074-3437-A18B835BD858}"/>
              </a:ext>
            </a:extLst>
          </p:cNvPr>
          <p:cNvSpPr/>
          <p:nvPr/>
        </p:nvSpPr>
        <p:spPr>
          <a:xfrm rot="5400000" flipH="1">
            <a:off x="3395907" y="2552335"/>
            <a:ext cx="646331" cy="492241"/>
          </a:xfrm>
          <a:prstGeom prst="bentUpArrow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>
            <a:extLst>
              <a:ext uri="{FF2B5EF4-FFF2-40B4-BE49-F238E27FC236}">
                <a16:creationId xmlns:a16="http://schemas.microsoft.com/office/drawing/2014/main" id="{89AAA4CF-9953-2877-F8D8-42CDB2111B99}"/>
              </a:ext>
            </a:extLst>
          </p:cNvPr>
          <p:cNvSpPr/>
          <p:nvPr/>
        </p:nvSpPr>
        <p:spPr>
          <a:xfrm rot="5400000">
            <a:off x="4198107" y="4367648"/>
            <a:ext cx="833717" cy="492241"/>
          </a:xfrm>
          <a:prstGeom prst="bentUpArrow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>
            <a:extLst>
              <a:ext uri="{FF2B5EF4-FFF2-40B4-BE49-F238E27FC236}">
                <a16:creationId xmlns:a16="http://schemas.microsoft.com/office/drawing/2014/main" id="{764F91B4-B87E-96B8-F710-1CAED387FF8C}"/>
              </a:ext>
            </a:extLst>
          </p:cNvPr>
          <p:cNvSpPr/>
          <p:nvPr/>
        </p:nvSpPr>
        <p:spPr>
          <a:xfrm>
            <a:off x="9366546" y="3684954"/>
            <a:ext cx="492241" cy="1093013"/>
          </a:xfrm>
          <a:prstGeom prst="bentUpArrow">
            <a:avLst/>
          </a:prstGeom>
          <a:solidFill>
            <a:srgbClr val="0017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F4BF5D9-F021-9C8E-4955-5A407E38676D}"/>
              </a:ext>
            </a:extLst>
          </p:cNvPr>
          <p:cNvSpPr txBox="1"/>
          <p:nvPr/>
        </p:nvSpPr>
        <p:spPr>
          <a:xfrm>
            <a:off x="1243929" y="2514079"/>
            <a:ext cx="4991618" cy="3139321"/>
          </a:xfrm>
          <a:prstGeom prst="rect">
            <a:avLst/>
          </a:prstGeom>
          <a:noFill/>
          <a:effectLst>
            <a:outerShdw blurRad="194119" dist="38100" dir="2700000" sx="104000" sy="104000" algn="tl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Expertise</a:t>
            </a:r>
            <a:r>
              <a:rPr lang="en-US" sz="1400" spc="-6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with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7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AT&amp;T,</a:t>
            </a:r>
            <a:r>
              <a:rPr lang="en-US" sz="1400" spc="-3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2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Verizon,</a:t>
            </a:r>
            <a:r>
              <a:rPr lang="en-US" sz="1400" spc="-3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T-Mobile &amp;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Dish</a:t>
            </a:r>
            <a:r>
              <a:rPr lang="en-US" sz="1400" spc="-3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networks.</a:t>
            </a:r>
            <a:r>
              <a:rPr lang="en-US" sz="1400" spc="-5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Strong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technical</a:t>
            </a:r>
            <a:r>
              <a:rPr lang="en-US" sz="1400" spc="-2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knowledge</a:t>
            </a:r>
            <a:r>
              <a:rPr lang="en-US" sz="1400" spc="-2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base</a:t>
            </a:r>
            <a:r>
              <a:rPr lang="en-US" sz="1400" spc="-5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br>
              <a:rPr lang="en-US" sz="1400" spc="-5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</a:b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that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2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can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support</a:t>
            </a:r>
            <a:r>
              <a:rPr lang="en-US" sz="1400" spc="-6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complete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project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lifecycle,</a:t>
            </a:r>
            <a:r>
              <a:rPr lang="en-US" sz="1400" spc="-3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br>
              <a:rPr lang="en-US" sz="1400" spc="-3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</a:b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from</a:t>
            </a:r>
            <a:r>
              <a:rPr lang="en-US" sz="1400" spc="-6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Site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Acquisition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to</a:t>
            </a:r>
            <a:r>
              <a:rPr lang="en-US" sz="1400" spc="-6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Site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On-</a:t>
            </a:r>
            <a:r>
              <a:rPr lang="en-US" sz="1400" spc="-2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Air.</a:t>
            </a:r>
          </a:p>
          <a:p>
            <a:pPr marR="246379">
              <a:lnSpc>
                <a:spcPct val="100000"/>
              </a:lnSpc>
              <a:spcBef>
                <a:spcPts val="1800"/>
              </a:spcBef>
            </a:pP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Our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own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NWSA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certified</a:t>
            </a:r>
            <a:r>
              <a:rPr lang="en-US" sz="1400" spc="-2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internal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3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tower,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civil</a:t>
            </a:r>
            <a:r>
              <a:rPr lang="en-US" sz="1400" spc="-3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crews,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integrators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as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well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as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deep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subcontractor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base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2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with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partners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we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trust</a:t>
            </a:r>
            <a:r>
              <a:rPr lang="en-US" sz="1400" spc="-5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to</a:t>
            </a:r>
            <a:r>
              <a:rPr lang="en-US" sz="1400" spc="-5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deliver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results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safely</a:t>
            </a:r>
            <a:r>
              <a:rPr lang="en-US" sz="1400" spc="-6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and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with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high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levels</a:t>
            </a:r>
            <a:r>
              <a:rPr lang="en-US" sz="1400" spc="-5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of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quality</a:t>
            </a:r>
            <a:r>
              <a:rPr lang="en-US" sz="1400" spc="-3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and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efficiency.</a:t>
            </a:r>
            <a:endParaRPr lang="en-US" sz="1400" dirty="0">
              <a:solidFill>
                <a:schemeClr val="bg1"/>
              </a:solidFill>
              <a:effectLst>
                <a:outerShdw blurRad="238569" dist="38100" dir="2700000" sx="102000" sy="102000" algn="tl" rotWithShape="0">
                  <a:srgbClr val="001746">
                    <a:alpha val="56000"/>
                  </a:srgbClr>
                </a:outerShdw>
              </a:effectLst>
              <a:latin typeface="Montserrat Medium" pitchFamily="2" charset="77"/>
              <a:cs typeface="Calibri"/>
            </a:endParaRPr>
          </a:p>
          <a:p>
            <a:pPr marR="411480">
              <a:lnSpc>
                <a:spcPct val="100000"/>
              </a:lnSpc>
              <a:spcBef>
                <a:spcPts val="1800"/>
              </a:spcBef>
            </a:pP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Strategic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geographical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locations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in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New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2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Jersey,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New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2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York,</a:t>
            </a:r>
            <a:r>
              <a:rPr lang="en-US" sz="1400" spc="-5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Illinois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,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Georgia, and Arizona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with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secure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warehousing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capabilities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to</a:t>
            </a:r>
            <a:r>
              <a:rPr lang="en-US" sz="1400" spc="-6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handle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customer</a:t>
            </a:r>
            <a:r>
              <a:rPr lang="en-US" sz="1400" spc="-5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equipment.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B8402F-AE32-FFCD-1DBB-8216B8F4EA2F}"/>
              </a:ext>
            </a:extLst>
          </p:cNvPr>
          <p:cNvSpPr txBox="1"/>
          <p:nvPr/>
        </p:nvSpPr>
        <p:spPr>
          <a:xfrm>
            <a:off x="6895240" y="2514600"/>
            <a:ext cx="4534418" cy="3186321"/>
          </a:xfrm>
          <a:prstGeom prst="rect">
            <a:avLst/>
          </a:prstGeom>
          <a:noFill/>
          <a:effectLst>
            <a:outerShdw blurRad="194119" dist="38100" dir="2700000" sx="104000" sy="104000" algn="tl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Turnkey services for Fiber Design, EV Charging, Private networks from initial site walk thru construction and closeout providing minimal touch points for clients.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Superior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Customer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service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via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data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driven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processes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which</a:t>
            </a:r>
            <a:r>
              <a:rPr lang="en-US" sz="1400" spc="-2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increase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accuracy</a:t>
            </a:r>
            <a:r>
              <a:rPr lang="en-US" sz="1400" spc="-2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of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forecasting</a:t>
            </a:r>
            <a:r>
              <a:rPr lang="en-US" sz="1400" spc="-3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and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reporting utilizing Site Tracker and Foundation applications.</a:t>
            </a:r>
            <a:endParaRPr lang="en-US" sz="1400" dirty="0">
              <a:solidFill>
                <a:schemeClr val="bg1"/>
              </a:solidFill>
              <a:effectLst>
                <a:outerShdw blurRad="238569" dist="38100" dir="2700000" sx="102000" sy="102000" algn="tl" rotWithShape="0">
                  <a:srgbClr val="001746">
                    <a:alpha val="56000"/>
                  </a:srgbClr>
                </a:outerShdw>
              </a:effectLst>
              <a:latin typeface="Montserrat Medium" pitchFamily="2" charset="77"/>
              <a:cs typeface="Calibri"/>
            </a:endParaRPr>
          </a:p>
          <a:p>
            <a:pPr marR="5080">
              <a:lnSpc>
                <a:spcPct val="107200"/>
              </a:lnSpc>
              <a:spcBef>
                <a:spcPts val="1800"/>
              </a:spcBef>
            </a:pP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Our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proactive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approach,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combined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with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transparency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and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innovative</a:t>
            </a:r>
            <a:r>
              <a:rPr lang="en-US" sz="1400" spc="-5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solutions,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enables</a:t>
            </a:r>
            <a:r>
              <a:rPr lang="en-US" sz="1400" spc="-3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us</a:t>
            </a:r>
            <a:r>
              <a:rPr lang="en-US" sz="1400" spc="-5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to</a:t>
            </a:r>
            <a:r>
              <a:rPr lang="en-US" sz="1400" spc="-4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assess</a:t>
            </a:r>
            <a:r>
              <a:rPr lang="en-US" sz="1400" spc="-7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project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status</a:t>
            </a:r>
            <a:r>
              <a:rPr lang="en-US" sz="1400" spc="-6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and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avoid</a:t>
            </a:r>
            <a:r>
              <a:rPr lang="en-US" sz="1400" spc="-6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obstacles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throughout</a:t>
            </a:r>
            <a:r>
              <a:rPr lang="en-US" sz="1400" spc="-6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the</a:t>
            </a:r>
            <a:r>
              <a:rPr lang="en-US" sz="1400" spc="-45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project</a:t>
            </a:r>
            <a:r>
              <a:rPr lang="en-US" sz="1400" spc="-6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 </a:t>
            </a:r>
            <a:r>
              <a:rPr lang="en-US" sz="1400" spc="-10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 Medium" pitchFamily="2" charset="77"/>
                <a:cs typeface="Calibri"/>
              </a:rPr>
              <a:t>lifecycle.</a:t>
            </a:r>
            <a:endParaRPr lang="en-US" sz="1400" dirty="0">
              <a:solidFill>
                <a:schemeClr val="bg1"/>
              </a:solidFill>
              <a:effectLst>
                <a:outerShdw blurRad="238569" dist="38100" dir="2700000" sx="102000" sy="102000" algn="tl" rotWithShape="0">
                  <a:srgbClr val="001746">
                    <a:alpha val="56000"/>
                  </a:srgbClr>
                </a:outerShdw>
              </a:effectLst>
              <a:latin typeface="Montserrat Medium" pitchFamily="2" charset="77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A84BE2-73B9-B781-4DFF-31C753468C8B}"/>
              </a:ext>
            </a:extLst>
          </p:cNvPr>
          <p:cNvSpPr txBox="1"/>
          <p:nvPr/>
        </p:nvSpPr>
        <p:spPr>
          <a:xfrm>
            <a:off x="570465" y="2406637"/>
            <a:ext cx="686317" cy="830997"/>
          </a:xfrm>
          <a:prstGeom prst="rect">
            <a:avLst/>
          </a:prstGeom>
          <a:noFill/>
          <a:effectLst>
            <a:outerShdw blurRad="194119" dist="38100" dir="2700000" sx="104000" sy="104000" algn="tl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" pitchFamily="2" charset="77"/>
              </a:rPr>
              <a:t>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70F82B-A40E-8E5F-44E2-0E7FAA2A3D25}"/>
              </a:ext>
            </a:extLst>
          </p:cNvPr>
          <p:cNvSpPr txBox="1"/>
          <p:nvPr/>
        </p:nvSpPr>
        <p:spPr>
          <a:xfrm>
            <a:off x="418064" y="3479273"/>
            <a:ext cx="838718" cy="830997"/>
          </a:xfrm>
          <a:prstGeom prst="rect">
            <a:avLst/>
          </a:prstGeom>
          <a:noFill/>
          <a:effectLst>
            <a:outerShdw blurRad="194119" dist="38100" dir="2700000" sx="104000" sy="104000" algn="tl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" pitchFamily="2" charset="77"/>
              </a:rPr>
              <a:t>2.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EAC054-6FCF-209C-237E-63BFE69CA134}"/>
              </a:ext>
            </a:extLst>
          </p:cNvPr>
          <p:cNvSpPr txBox="1"/>
          <p:nvPr/>
        </p:nvSpPr>
        <p:spPr>
          <a:xfrm>
            <a:off x="418064" y="4622273"/>
            <a:ext cx="838718" cy="830997"/>
          </a:xfrm>
          <a:prstGeom prst="rect">
            <a:avLst/>
          </a:prstGeom>
          <a:noFill/>
          <a:effectLst>
            <a:outerShdw blurRad="194119" dist="38100" dir="2700000" sx="104000" sy="104000" algn="tl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" pitchFamily="2" charset="77"/>
              </a:rPr>
              <a:t>3.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D77F88-3DF3-BAA7-4366-A3B446C1FF62}"/>
              </a:ext>
            </a:extLst>
          </p:cNvPr>
          <p:cNvSpPr txBox="1"/>
          <p:nvPr/>
        </p:nvSpPr>
        <p:spPr>
          <a:xfrm>
            <a:off x="6030361" y="2406637"/>
            <a:ext cx="838718" cy="830997"/>
          </a:xfrm>
          <a:prstGeom prst="rect">
            <a:avLst/>
          </a:prstGeom>
          <a:noFill/>
          <a:effectLst>
            <a:outerShdw blurRad="194119" dist="38100" dir="2700000" sx="104000" sy="104000" algn="tl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" pitchFamily="2" charset="77"/>
              </a:rPr>
              <a:t>4.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C8BA42-C6A3-59D3-4F10-3D4DDBE9E675}"/>
              </a:ext>
            </a:extLst>
          </p:cNvPr>
          <p:cNvSpPr txBox="1"/>
          <p:nvPr/>
        </p:nvSpPr>
        <p:spPr>
          <a:xfrm>
            <a:off x="6030361" y="3479273"/>
            <a:ext cx="838718" cy="830997"/>
          </a:xfrm>
          <a:prstGeom prst="rect">
            <a:avLst/>
          </a:prstGeom>
          <a:noFill/>
          <a:effectLst>
            <a:outerShdw blurRad="194119" dist="38100" dir="2700000" sx="104000" sy="104000" algn="tl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" pitchFamily="2" charset="77"/>
              </a:rPr>
              <a:t>5.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D652C1-3F9C-338E-8E25-92C33C73A386}"/>
              </a:ext>
            </a:extLst>
          </p:cNvPr>
          <p:cNvSpPr txBox="1"/>
          <p:nvPr/>
        </p:nvSpPr>
        <p:spPr>
          <a:xfrm>
            <a:off x="6030361" y="4622273"/>
            <a:ext cx="838718" cy="830997"/>
          </a:xfrm>
          <a:prstGeom prst="rect">
            <a:avLst/>
          </a:prstGeom>
          <a:noFill/>
          <a:effectLst>
            <a:outerShdw blurRad="194119" dist="38100" dir="2700000" sx="104000" sy="104000" algn="tl" rotWithShape="0">
              <a:prstClr val="black">
                <a:alpha val="5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effectLst>
                  <a:outerShdw blurRad="238569" dist="38100" dir="2700000" sx="102000" sy="102000" algn="tl" rotWithShape="0">
                    <a:srgbClr val="001746">
                      <a:alpha val="56000"/>
                    </a:srgbClr>
                  </a:outerShdw>
                </a:effectLst>
                <a:latin typeface="Montserrat" pitchFamily="2" charset="77"/>
              </a:rPr>
              <a:t>6.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DA450F-18FB-84D0-1756-EA8EB58FBB4C}"/>
              </a:ext>
            </a:extLst>
          </p:cNvPr>
          <p:cNvSpPr txBox="1"/>
          <p:nvPr/>
        </p:nvSpPr>
        <p:spPr>
          <a:xfrm>
            <a:off x="461752" y="320666"/>
            <a:ext cx="670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5" dirty="0">
                <a:solidFill>
                  <a:srgbClr val="001746"/>
                </a:solidFill>
                <a:latin typeface="Montserrat SemiBold" pitchFamily="2" charset="77"/>
              </a:rPr>
              <a:t>WHAT</a:t>
            </a:r>
            <a:r>
              <a:rPr lang="en-US" sz="3600" spc="-185" dirty="0">
                <a:solidFill>
                  <a:srgbClr val="001746"/>
                </a:solidFill>
                <a:latin typeface="Montserrat SemiBold" pitchFamily="2" charset="77"/>
              </a:rPr>
              <a:t> </a:t>
            </a:r>
            <a:r>
              <a:rPr lang="en-US" sz="3600" spc="-70" dirty="0">
                <a:solidFill>
                  <a:srgbClr val="001746"/>
                </a:solidFill>
                <a:latin typeface="Montserrat SemiBold" pitchFamily="2" charset="77"/>
              </a:rPr>
              <a:t>WE </a:t>
            </a:r>
            <a:r>
              <a:rPr lang="en-US" sz="3600" spc="-10" dirty="0">
                <a:solidFill>
                  <a:srgbClr val="001746"/>
                </a:solidFill>
                <a:latin typeface="Montserrat SemiBold" pitchFamily="2" charset="77"/>
              </a:rPr>
              <a:t>OFFER</a:t>
            </a:r>
            <a:endParaRPr lang="en-US" sz="3600" dirty="0">
              <a:solidFill>
                <a:srgbClr val="001746"/>
              </a:solidFill>
              <a:latin typeface="Montserrat SemiBold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WatchHill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725</Words>
  <Application>Microsoft Macintosh PowerPoint</Application>
  <PresentationFormat>Widescreen</PresentationFormat>
  <Paragraphs>125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Medium</vt:lpstr>
      <vt:lpstr>Montserrat SemiBold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Hill Wireless Solutions Company Overview</dc:title>
  <dc:creator>Anselmo Prontelli</dc:creator>
  <cp:lastModifiedBy>Sarah Orlowicz</cp:lastModifiedBy>
  <cp:revision>117</cp:revision>
  <dcterms:created xsi:type="dcterms:W3CDTF">2024-02-23T20:04:53Z</dcterms:created>
  <dcterms:modified xsi:type="dcterms:W3CDTF">2024-05-09T18:42:09Z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2024-02-23T00:00:00Z</vt:filetime>
  </property>
  <property fmtid="{D5CDD505-2E9C-101B-9397-08002B2CF9AE}" pid="5" name="Producer">
    <vt:lpwstr>Microsoft® PowerPoint® for Microsoft 365</vt:lpwstr>
  </property>
</Properties>
</file>